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Montserrat" panose="00000500000000000000" pitchFamily="2" charset="0"/>
      <p:regular r:id="rId20"/>
    </p:embeddedFont>
    <p:embeddedFont>
      <p:font typeface="Montserrat Bold" panose="00000800000000000000" charset="0"/>
      <p:regular r:id="rId21"/>
    </p:embeddedFont>
    <p:embeddedFont>
      <p:font typeface="Montserrat Bold Italics" panose="020B0604020202020204" charset="0"/>
      <p:regular r:id="rId22"/>
    </p:embeddedFont>
    <p:embeddedFont>
      <p:font typeface="Montserrat Italics" panose="020B0604020202020204" charset="0"/>
      <p:regular r:id="rId23"/>
    </p:embeddedFont>
    <p:embeddedFont>
      <p:font typeface="Montserrat Medium" panose="00000600000000000000" pitchFamily="2" charset="0"/>
      <p:regular r:id="rId24"/>
    </p:embeddedFont>
    <p:embeddedFont>
      <p:font typeface="Montserrat Semi-Bold" panose="020B0604020202020204" charset="0"/>
      <p:regular r:id="rId25"/>
    </p:embeddedFont>
    <p:embeddedFont>
      <p:font typeface="Poppins Bold" panose="020B0604020202020204" charset="0"/>
      <p:regular r:id="rId26"/>
    </p:embeddedFont>
    <p:embeddedFont>
      <p:font typeface="Tomorrow" panose="020B0604020202020204" charset="0"/>
      <p:regular r:id="rId27"/>
    </p:embeddedFont>
    <p:embeddedFont>
      <p:font typeface="Tomorrow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0" d="100"/>
          <a:sy n="40" d="100"/>
        </p:scale>
        <p:origin x="462"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31.jpeg"/><Relationship Id="rId7"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sv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7.jpe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337590" y="789529"/>
            <a:ext cx="10104902" cy="10675180"/>
            <a:chOff x="0" y="0"/>
            <a:chExt cx="2661373" cy="2811570"/>
          </a:xfrm>
        </p:grpSpPr>
        <p:sp>
          <p:nvSpPr>
            <p:cNvPr id="3" name="Freeform 3"/>
            <p:cNvSpPr/>
            <p:nvPr/>
          </p:nvSpPr>
          <p:spPr>
            <a:xfrm>
              <a:off x="0" y="0"/>
              <a:ext cx="2661373" cy="2811570"/>
            </a:xfrm>
            <a:custGeom>
              <a:avLst/>
              <a:gdLst/>
              <a:ahLst/>
              <a:cxnLst/>
              <a:rect l="l" t="t" r="r" b="b"/>
              <a:pathLst>
                <a:path w="2661373" h="2811570">
                  <a:moveTo>
                    <a:pt x="76615" y="0"/>
                  </a:moveTo>
                  <a:lnTo>
                    <a:pt x="2584758" y="0"/>
                  </a:lnTo>
                  <a:cubicBezTo>
                    <a:pt x="2627071" y="0"/>
                    <a:pt x="2661373" y="34302"/>
                    <a:pt x="2661373" y="76615"/>
                  </a:cubicBezTo>
                  <a:lnTo>
                    <a:pt x="2661373" y="2734954"/>
                  </a:lnTo>
                  <a:cubicBezTo>
                    <a:pt x="2661373" y="2777268"/>
                    <a:pt x="2627071" y="2811570"/>
                    <a:pt x="2584758" y="2811570"/>
                  </a:cubicBezTo>
                  <a:lnTo>
                    <a:pt x="76615" y="2811570"/>
                  </a:lnTo>
                  <a:cubicBezTo>
                    <a:pt x="34302" y="2811570"/>
                    <a:pt x="0" y="2777268"/>
                    <a:pt x="0" y="2734954"/>
                  </a:cubicBezTo>
                  <a:lnTo>
                    <a:pt x="0" y="76615"/>
                  </a:lnTo>
                  <a:cubicBezTo>
                    <a:pt x="0" y="34302"/>
                    <a:pt x="34302" y="0"/>
                    <a:pt x="76615" y="0"/>
                  </a:cubicBezTo>
                  <a:close/>
                </a:path>
              </a:pathLst>
            </a:custGeom>
            <a:solidFill>
              <a:srgbClr val="0D5676"/>
            </a:solidFill>
          </p:spPr>
          <p:txBody>
            <a:bodyPr/>
            <a:lstStyle/>
            <a:p>
              <a:endParaRPr lang="en-ID"/>
            </a:p>
          </p:txBody>
        </p:sp>
        <p:sp>
          <p:nvSpPr>
            <p:cNvPr id="4" name="TextBox 4"/>
            <p:cNvSpPr txBox="1"/>
            <p:nvPr/>
          </p:nvSpPr>
          <p:spPr>
            <a:xfrm>
              <a:off x="0" y="-47625"/>
              <a:ext cx="2661373" cy="2859195"/>
            </a:xfrm>
            <a:prstGeom prst="rect">
              <a:avLst/>
            </a:prstGeom>
          </p:spPr>
          <p:txBody>
            <a:bodyPr lIns="50800" tIns="50800" rIns="50800" bIns="50800" rtlCol="0" anchor="ctr"/>
            <a:lstStyle/>
            <a:p>
              <a:pPr algn="ctr">
                <a:lnSpc>
                  <a:spcPts val="2538"/>
                </a:lnSpc>
              </a:pPr>
              <a:endParaRPr/>
            </a:p>
          </p:txBody>
        </p:sp>
      </p:grpSp>
      <p:grpSp>
        <p:nvGrpSpPr>
          <p:cNvPr id="5" name="Group 5"/>
          <p:cNvGrpSpPr>
            <a:grpSpLocks noChangeAspect="1"/>
          </p:cNvGrpSpPr>
          <p:nvPr/>
        </p:nvGrpSpPr>
        <p:grpSpPr>
          <a:xfrm>
            <a:off x="-4468595" y="1862326"/>
            <a:ext cx="10994589" cy="6306364"/>
            <a:chOff x="0" y="0"/>
            <a:chExt cx="7981950" cy="4578350"/>
          </a:xfrm>
        </p:grpSpPr>
        <p:sp>
          <p:nvSpPr>
            <p:cNvPr id="6" name="Freeform 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ID"/>
            </a:p>
          </p:txBody>
        </p:sp>
        <p:sp>
          <p:nvSpPr>
            <p:cNvPr id="7" name="Freeform 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ID"/>
            </a:p>
          </p:txBody>
        </p:sp>
        <p:sp>
          <p:nvSpPr>
            <p:cNvPr id="8" name="Freeform 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ID"/>
            </a:p>
          </p:txBody>
        </p:sp>
        <p:sp>
          <p:nvSpPr>
            <p:cNvPr id="9" name="Freeform 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ID"/>
            </a:p>
          </p:txBody>
        </p:sp>
        <p:sp>
          <p:nvSpPr>
            <p:cNvPr id="10" name="Freeform 1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l="-12583" r="-12583"/>
              </a:stretch>
            </a:blipFill>
          </p:spPr>
          <p:txBody>
            <a:bodyPr/>
            <a:lstStyle/>
            <a:p>
              <a:endParaRPr lang="en-ID"/>
            </a:p>
          </p:txBody>
        </p:sp>
      </p:grpSp>
      <p:grpSp>
        <p:nvGrpSpPr>
          <p:cNvPr id="11" name="Group 11"/>
          <p:cNvGrpSpPr/>
          <p:nvPr/>
        </p:nvGrpSpPr>
        <p:grpSpPr>
          <a:xfrm>
            <a:off x="8338470" y="9505797"/>
            <a:ext cx="254687" cy="2546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4" name="Group 14"/>
          <p:cNvGrpSpPr/>
          <p:nvPr/>
        </p:nvGrpSpPr>
        <p:grpSpPr>
          <a:xfrm>
            <a:off x="8790594" y="9505797"/>
            <a:ext cx="254687" cy="2546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7" name="Group 17"/>
          <p:cNvGrpSpPr/>
          <p:nvPr/>
        </p:nvGrpSpPr>
        <p:grpSpPr>
          <a:xfrm>
            <a:off x="9242719" y="9505797"/>
            <a:ext cx="254687" cy="2546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20" name="Group 20"/>
          <p:cNvGrpSpPr/>
          <p:nvPr/>
        </p:nvGrpSpPr>
        <p:grpSpPr>
          <a:xfrm>
            <a:off x="9694843" y="9505797"/>
            <a:ext cx="254687" cy="25468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ID"/>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sp>
        <p:nvSpPr>
          <p:cNvPr id="23" name="TextBox 23"/>
          <p:cNvSpPr txBox="1"/>
          <p:nvPr/>
        </p:nvSpPr>
        <p:spPr>
          <a:xfrm>
            <a:off x="5668983" y="2566798"/>
            <a:ext cx="12830133" cy="2576702"/>
          </a:xfrm>
          <a:prstGeom prst="rect">
            <a:avLst/>
          </a:prstGeom>
        </p:spPr>
        <p:txBody>
          <a:bodyPr lIns="0" tIns="0" rIns="0" bIns="0" rtlCol="0" anchor="t">
            <a:spAutoFit/>
          </a:bodyPr>
          <a:lstStyle/>
          <a:p>
            <a:pPr algn="l">
              <a:lnSpc>
                <a:spcPts val="10296"/>
              </a:lnSpc>
            </a:pPr>
            <a:r>
              <a:rPr lang="en-US" sz="7800" b="1" spc="54" dirty="0">
                <a:solidFill>
                  <a:srgbClr val="FFFFFF"/>
                </a:solidFill>
                <a:latin typeface="Tomorrow Bold"/>
                <a:ea typeface="Tomorrow Bold"/>
                <a:cs typeface="Tomorrow Bold"/>
                <a:sym typeface="Tomorrow Bold"/>
              </a:rPr>
              <a:t>GIÁ TRỊ CỦA SẢN PHẨM DELL LATITUDE 5430</a:t>
            </a:r>
          </a:p>
        </p:txBody>
      </p:sp>
      <p:grpSp>
        <p:nvGrpSpPr>
          <p:cNvPr id="24" name="Group 24"/>
          <p:cNvGrpSpPr/>
          <p:nvPr/>
        </p:nvGrpSpPr>
        <p:grpSpPr>
          <a:xfrm>
            <a:off x="15716250" y="8217433"/>
            <a:ext cx="3086100" cy="308610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5676"/>
            </a:solidFill>
          </p:spPr>
          <p:txBody>
            <a:bodyPr/>
            <a:lstStyle/>
            <a:p>
              <a:endParaRPr lang="en-ID"/>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sp>
        <p:nvSpPr>
          <p:cNvPr id="27" name="TextBox 27"/>
          <p:cNvSpPr txBox="1"/>
          <p:nvPr/>
        </p:nvSpPr>
        <p:spPr>
          <a:xfrm>
            <a:off x="5636307" y="5510728"/>
            <a:ext cx="8886637" cy="641201"/>
          </a:xfrm>
          <a:prstGeom prst="rect">
            <a:avLst/>
          </a:prstGeom>
        </p:spPr>
        <p:txBody>
          <a:bodyPr wrap="square" lIns="0" tIns="0" rIns="0" bIns="0" rtlCol="0" anchor="t">
            <a:spAutoFit/>
          </a:bodyPr>
          <a:lstStyle/>
          <a:p>
            <a:pPr algn="ctr">
              <a:lnSpc>
                <a:spcPts val="5600"/>
              </a:lnSpc>
            </a:pPr>
            <a:r>
              <a:rPr lang="en-US" sz="4000" b="1" dirty="0">
                <a:solidFill>
                  <a:srgbClr val="FFFFFF"/>
                </a:solidFill>
                <a:latin typeface="Tomorrow Bold"/>
                <a:ea typeface="Tomorrow Bold"/>
                <a:cs typeface="Tomorrow Bold"/>
                <a:sym typeface="Tomorrow Bold"/>
              </a:rPr>
              <a:t>GVHD: </a:t>
            </a:r>
            <a:r>
              <a:rPr lang="en-US" sz="4000" b="1" dirty="0" err="1">
                <a:solidFill>
                  <a:srgbClr val="FFFFFF"/>
                </a:solidFill>
                <a:latin typeface="Tomorrow Bold"/>
                <a:ea typeface="Tomorrow Bold"/>
                <a:cs typeface="Tomorrow Bold"/>
                <a:sym typeface="Tomorrow Bold"/>
              </a:rPr>
              <a:t>ThS</a:t>
            </a:r>
            <a:r>
              <a:rPr lang="en-US" sz="4000" b="1" dirty="0">
                <a:solidFill>
                  <a:srgbClr val="FFFFFF"/>
                </a:solidFill>
                <a:latin typeface="Tomorrow Bold"/>
                <a:ea typeface="Tomorrow Bold"/>
                <a:cs typeface="Tomorrow Bold"/>
                <a:sym typeface="Tomorrow Bold"/>
              </a:rPr>
              <a:t>. Dương Thị Ngọc Liên</a:t>
            </a:r>
          </a:p>
        </p:txBody>
      </p:sp>
      <p:sp>
        <p:nvSpPr>
          <p:cNvPr id="28" name="TextBox 28"/>
          <p:cNvSpPr txBox="1"/>
          <p:nvPr/>
        </p:nvSpPr>
        <p:spPr>
          <a:xfrm>
            <a:off x="5744040" y="6561293"/>
            <a:ext cx="4941483" cy="688975"/>
          </a:xfrm>
          <a:prstGeom prst="rect">
            <a:avLst/>
          </a:prstGeom>
        </p:spPr>
        <p:txBody>
          <a:bodyPr lIns="0" tIns="0" rIns="0" bIns="0" rtlCol="0" anchor="t">
            <a:spAutoFit/>
          </a:bodyPr>
          <a:lstStyle/>
          <a:p>
            <a:pPr algn="ctr">
              <a:lnSpc>
                <a:spcPts val="5599"/>
              </a:lnSpc>
            </a:pPr>
            <a:r>
              <a:rPr lang="en-US" sz="3999" b="1" dirty="0">
                <a:solidFill>
                  <a:srgbClr val="FFFFFF"/>
                </a:solidFill>
                <a:latin typeface="Tomorrow Bold"/>
                <a:ea typeface="Tomorrow Bold"/>
                <a:cs typeface="Tomorrow Bold"/>
                <a:sym typeface="Tomorrow Bold"/>
              </a:rPr>
              <a:t>LỚP: L02 - NHÓM 5</a:t>
            </a:r>
          </a:p>
        </p:txBody>
      </p:sp>
      <p:sp>
        <p:nvSpPr>
          <p:cNvPr id="29" name="Freeform 29"/>
          <p:cNvSpPr/>
          <p:nvPr/>
        </p:nvSpPr>
        <p:spPr>
          <a:xfrm>
            <a:off x="0" y="1707042"/>
            <a:ext cx="18288000" cy="6616931"/>
          </a:xfrm>
          <a:custGeom>
            <a:avLst/>
            <a:gdLst/>
            <a:ahLst/>
            <a:cxnLst/>
            <a:rect l="l" t="t" r="r" b="b"/>
            <a:pathLst>
              <a:path w="18288000" h="6616931">
                <a:moveTo>
                  <a:pt x="0" y="0"/>
                </a:moveTo>
                <a:lnTo>
                  <a:pt x="18288000" y="0"/>
                </a:lnTo>
                <a:lnTo>
                  <a:pt x="18288000" y="6616931"/>
                </a:lnTo>
                <a:lnTo>
                  <a:pt x="0" y="6616931"/>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447370" y="0"/>
            <a:ext cx="19121090" cy="10397344"/>
          </a:xfrm>
          <a:custGeom>
            <a:avLst/>
            <a:gdLst/>
            <a:ahLst/>
            <a:cxnLst/>
            <a:rect l="l" t="t" r="r" b="b"/>
            <a:pathLst>
              <a:path w="19121090" h="10397344">
                <a:moveTo>
                  <a:pt x="0" y="0"/>
                </a:moveTo>
                <a:lnTo>
                  <a:pt x="19121090" y="0"/>
                </a:lnTo>
                <a:lnTo>
                  <a:pt x="19121090" y="10397344"/>
                </a:lnTo>
                <a:lnTo>
                  <a:pt x="0" y="10397344"/>
                </a:lnTo>
                <a:lnTo>
                  <a:pt x="0" y="0"/>
                </a:lnTo>
                <a:close/>
              </a:path>
            </a:pathLst>
          </a:custGeom>
          <a:blipFill>
            <a:blip r:embed="rId2">
              <a:alphaModFix amt="52000"/>
            </a:blip>
            <a:stretch>
              <a:fillRect t="-5328" b="-17427"/>
            </a:stretch>
          </a:blipFill>
        </p:spPr>
        <p:txBody>
          <a:bodyPr/>
          <a:lstStyle/>
          <a:p>
            <a:endParaRPr lang="en-ID"/>
          </a:p>
        </p:txBody>
      </p:sp>
      <p:sp>
        <p:nvSpPr>
          <p:cNvPr id="3" name="TextBox 3"/>
          <p:cNvSpPr txBox="1"/>
          <p:nvPr/>
        </p:nvSpPr>
        <p:spPr>
          <a:xfrm>
            <a:off x="-447370" y="2966646"/>
            <a:ext cx="18523979" cy="2232026"/>
          </a:xfrm>
          <a:prstGeom prst="rect">
            <a:avLst/>
          </a:prstGeom>
        </p:spPr>
        <p:txBody>
          <a:bodyPr lIns="0" tIns="0" rIns="0" bIns="0" rtlCol="0" anchor="t">
            <a:spAutoFit/>
          </a:bodyPr>
          <a:lstStyle/>
          <a:p>
            <a:pPr algn="ctr">
              <a:lnSpc>
                <a:spcPts val="18199"/>
              </a:lnSpc>
            </a:pPr>
            <a:r>
              <a:rPr lang="en-US" sz="12999" b="1">
                <a:solidFill>
                  <a:srgbClr val="FFFFFF"/>
                </a:solidFill>
                <a:latin typeface="Tomorrow Bold"/>
                <a:ea typeface="Tomorrow Bold"/>
                <a:cs typeface="Tomorrow Bold"/>
                <a:sym typeface="Tomorrow Bold"/>
              </a:rPr>
              <a:t> G I Á T R Ị T H Ự C T Ế</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1349377" y="-1073536"/>
            <a:ext cx="6400959" cy="5301463"/>
            <a:chOff x="0" y="0"/>
            <a:chExt cx="1685849" cy="1396270"/>
          </a:xfrm>
        </p:grpSpPr>
        <p:sp>
          <p:nvSpPr>
            <p:cNvPr id="3" name="Freeform 3"/>
            <p:cNvSpPr/>
            <p:nvPr/>
          </p:nvSpPr>
          <p:spPr>
            <a:xfrm>
              <a:off x="0" y="0"/>
              <a:ext cx="1685849" cy="1396270"/>
            </a:xfrm>
            <a:custGeom>
              <a:avLst/>
              <a:gdLst/>
              <a:ahLst/>
              <a:cxnLst/>
              <a:rect l="l" t="t" r="r" b="b"/>
              <a:pathLst>
                <a:path w="1685849" h="1396270">
                  <a:moveTo>
                    <a:pt x="120949" y="0"/>
                  </a:moveTo>
                  <a:lnTo>
                    <a:pt x="1564900" y="0"/>
                  </a:lnTo>
                  <a:cubicBezTo>
                    <a:pt x="1631698" y="0"/>
                    <a:pt x="1685849" y="54151"/>
                    <a:pt x="1685849" y="120949"/>
                  </a:cubicBezTo>
                  <a:lnTo>
                    <a:pt x="1685849" y="1275321"/>
                  </a:lnTo>
                  <a:cubicBezTo>
                    <a:pt x="1685849" y="1307398"/>
                    <a:pt x="1673106" y="1338162"/>
                    <a:pt x="1650424" y="1360845"/>
                  </a:cubicBezTo>
                  <a:cubicBezTo>
                    <a:pt x="1627742" y="1383527"/>
                    <a:pt x="1596978" y="1396270"/>
                    <a:pt x="1564900" y="1396270"/>
                  </a:cubicBezTo>
                  <a:lnTo>
                    <a:pt x="120949" y="1396270"/>
                  </a:lnTo>
                  <a:cubicBezTo>
                    <a:pt x="88872" y="1396270"/>
                    <a:pt x="58108" y="1383527"/>
                    <a:pt x="35425" y="1360845"/>
                  </a:cubicBezTo>
                  <a:cubicBezTo>
                    <a:pt x="12743" y="1338162"/>
                    <a:pt x="0" y="1307398"/>
                    <a:pt x="0" y="1275321"/>
                  </a:cubicBezTo>
                  <a:lnTo>
                    <a:pt x="0" y="120949"/>
                  </a:lnTo>
                  <a:cubicBezTo>
                    <a:pt x="0" y="88872"/>
                    <a:pt x="12743" y="58108"/>
                    <a:pt x="35425" y="35425"/>
                  </a:cubicBezTo>
                  <a:cubicBezTo>
                    <a:pt x="58108" y="12743"/>
                    <a:pt x="88872" y="0"/>
                    <a:pt x="120949" y="0"/>
                  </a:cubicBezTo>
                  <a:close/>
                </a:path>
              </a:pathLst>
            </a:custGeom>
            <a:gradFill rotWithShape="1">
              <a:gsLst>
                <a:gs pos="0">
                  <a:srgbClr val="0D678E">
                    <a:alpha val="100000"/>
                  </a:srgbClr>
                </a:gs>
                <a:gs pos="100000">
                  <a:srgbClr val="011D2A">
                    <a:alpha val="100000"/>
                  </a:srgbClr>
                </a:gs>
              </a:gsLst>
              <a:lin ang="0"/>
            </a:gradFill>
          </p:spPr>
          <p:txBody>
            <a:bodyPr/>
            <a:lstStyle/>
            <a:p>
              <a:endParaRPr lang="en-ID"/>
            </a:p>
          </p:txBody>
        </p:sp>
        <p:sp>
          <p:nvSpPr>
            <p:cNvPr id="4" name="TextBox 4"/>
            <p:cNvSpPr txBox="1"/>
            <p:nvPr/>
          </p:nvSpPr>
          <p:spPr>
            <a:xfrm>
              <a:off x="0" y="-47625"/>
              <a:ext cx="1685849" cy="1443895"/>
            </a:xfrm>
            <a:prstGeom prst="rect">
              <a:avLst/>
            </a:prstGeom>
          </p:spPr>
          <p:txBody>
            <a:bodyPr lIns="50800" tIns="50800" rIns="50800" bIns="50800" rtlCol="0" anchor="ctr"/>
            <a:lstStyle/>
            <a:p>
              <a:pPr algn="ctr">
                <a:lnSpc>
                  <a:spcPts val="2538"/>
                </a:lnSpc>
              </a:pPr>
              <a:endParaRPr/>
            </a:p>
          </p:txBody>
        </p:sp>
      </p:grpSp>
      <p:grpSp>
        <p:nvGrpSpPr>
          <p:cNvPr id="5" name="Group 5"/>
          <p:cNvGrpSpPr/>
          <p:nvPr/>
        </p:nvGrpSpPr>
        <p:grpSpPr>
          <a:xfrm>
            <a:off x="15236014" y="9258300"/>
            <a:ext cx="254687" cy="2546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8" name="Group 8"/>
          <p:cNvGrpSpPr/>
          <p:nvPr/>
        </p:nvGrpSpPr>
        <p:grpSpPr>
          <a:xfrm>
            <a:off x="15688138" y="9258300"/>
            <a:ext cx="254687" cy="2546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1" name="Group 11"/>
          <p:cNvGrpSpPr/>
          <p:nvPr/>
        </p:nvGrpSpPr>
        <p:grpSpPr>
          <a:xfrm>
            <a:off x="16140263" y="9258300"/>
            <a:ext cx="254687" cy="2546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4" name="Group 14"/>
          <p:cNvGrpSpPr/>
          <p:nvPr/>
        </p:nvGrpSpPr>
        <p:grpSpPr>
          <a:xfrm>
            <a:off x="16592387" y="9258300"/>
            <a:ext cx="254687" cy="2546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ID"/>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sp>
        <p:nvSpPr>
          <p:cNvPr id="17" name="Freeform 17"/>
          <p:cNvSpPr/>
          <p:nvPr/>
        </p:nvSpPr>
        <p:spPr>
          <a:xfrm>
            <a:off x="8978064" y="2987204"/>
            <a:ext cx="9309936" cy="6768293"/>
          </a:xfrm>
          <a:custGeom>
            <a:avLst/>
            <a:gdLst/>
            <a:ahLst/>
            <a:cxnLst/>
            <a:rect l="l" t="t" r="r" b="b"/>
            <a:pathLst>
              <a:path w="9309936" h="6768293">
                <a:moveTo>
                  <a:pt x="0" y="0"/>
                </a:moveTo>
                <a:lnTo>
                  <a:pt x="9309936" y="0"/>
                </a:lnTo>
                <a:lnTo>
                  <a:pt x="9309936" y="6768294"/>
                </a:lnTo>
                <a:lnTo>
                  <a:pt x="0" y="6768294"/>
                </a:lnTo>
                <a:lnTo>
                  <a:pt x="0" y="0"/>
                </a:lnTo>
                <a:close/>
              </a:path>
            </a:pathLst>
          </a:custGeom>
          <a:blipFill>
            <a:blip r:embed="rId2"/>
            <a:stretch>
              <a:fillRect l="-5098" t="-231" r="-5098"/>
            </a:stretch>
          </a:blipFill>
        </p:spPr>
        <p:txBody>
          <a:bodyPr/>
          <a:lstStyle/>
          <a:p>
            <a:endParaRPr lang="en-ID"/>
          </a:p>
        </p:txBody>
      </p:sp>
      <p:sp>
        <p:nvSpPr>
          <p:cNvPr id="18" name="TextBox 18"/>
          <p:cNvSpPr txBox="1"/>
          <p:nvPr/>
        </p:nvSpPr>
        <p:spPr>
          <a:xfrm>
            <a:off x="1028700" y="316581"/>
            <a:ext cx="9968904" cy="2199790"/>
          </a:xfrm>
          <a:prstGeom prst="rect">
            <a:avLst/>
          </a:prstGeom>
        </p:spPr>
        <p:txBody>
          <a:bodyPr lIns="0" tIns="0" rIns="0" bIns="0" rtlCol="0" anchor="t">
            <a:spAutoFit/>
          </a:bodyPr>
          <a:lstStyle/>
          <a:p>
            <a:pPr algn="l">
              <a:lnSpc>
                <a:spcPts val="5948"/>
              </a:lnSpc>
            </a:pPr>
            <a:r>
              <a:rPr lang="en-US" sz="4506" b="1" spc="31">
                <a:solidFill>
                  <a:srgbClr val="FFFFFF"/>
                </a:solidFill>
                <a:latin typeface="Tomorrow Bold"/>
                <a:ea typeface="Tomorrow Bold"/>
                <a:cs typeface="Tomorrow Bold"/>
                <a:sym typeface="Tomorrow Bold"/>
              </a:rPr>
              <a:t>PHÂN TÍCH GIÁ TRỊ THỰC TẾ CỦA SẢN PHẨM DELL LATITUDE 5430</a:t>
            </a:r>
          </a:p>
          <a:p>
            <a:pPr algn="l">
              <a:lnSpc>
                <a:spcPts val="5684"/>
              </a:lnSpc>
            </a:pPr>
            <a:endParaRPr lang="en-US" sz="4506" b="1" spc="31">
              <a:solidFill>
                <a:srgbClr val="FFFFFF"/>
              </a:solidFill>
              <a:latin typeface="Tomorrow Bold"/>
              <a:ea typeface="Tomorrow Bold"/>
              <a:cs typeface="Tomorrow Bold"/>
              <a:sym typeface="Tomorrow Bold"/>
            </a:endParaRPr>
          </a:p>
        </p:txBody>
      </p:sp>
      <p:sp>
        <p:nvSpPr>
          <p:cNvPr id="19" name="TextBox 19"/>
          <p:cNvSpPr txBox="1"/>
          <p:nvPr/>
        </p:nvSpPr>
        <p:spPr>
          <a:xfrm>
            <a:off x="1028700" y="1975749"/>
            <a:ext cx="9968904" cy="1207255"/>
          </a:xfrm>
          <a:prstGeom prst="rect">
            <a:avLst/>
          </a:prstGeom>
        </p:spPr>
        <p:txBody>
          <a:bodyPr lIns="0" tIns="0" rIns="0" bIns="0" rtlCol="0" anchor="t">
            <a:spAutoFit/>
          </a:bodyPr>
          <a:lstStyle/>
          <a:p>
            <a:pPr algn="l">
              <a:lnSpc>
                <a:spcPts val="3236"/>
              </a:lnSpc>
            </a:pPr>
            <a:r>
              <a:rPr lang="en-US" sz="2056" i="1" spc="28">
                <a:solidFill>
                  <a:srgbClr val="FFFFFF"/>
                </a:solidFill>
                <a:latin typeface="Montserrat Italics"/>
                <a:ea typeface="Montserrat Italics"/>
                <a:cs typeface="Montserrat Italics"/>
                <a:sym typeface="Montserrat Italics"/>
              </a:rPr>
              <a:t>Trong mô hình ba tầng giá trị sản phẩm của Marketing hiện đại,</a:t>
            </a:r>
            <a:r>
              <a:rPr lang="en-US" sz="2056" b="1" i="1" spc="28">
                <a:solidFill>
                  <a:srgbClr val="FFFFFF"/>
                </a:solidFill>
                <a:latin typeface="Montserrat Bold Italics"/>
                <a:ea typeface="Montserrat Bold Italics"/>
                <a:cs typeface="Montserrat Bold Italics"/>
                <a:sym typeface="Montserrat Bold Italics"/>
              </a:rPr>
              <a:t> giá trị thực tế (actual product) là lớp thứ hai</a:t>
            </a:r>
            <a:r>
              <a:rPr lang="en-US" sz="2056" i="1" spc="28">
                <a:solidFill>
                  <a:srgbClr val="FFFFFF"/>
                </a:solidFill>
                <a:latin typeface="Montserrat Italics"/>
                <a:ea typeface="Montserrat Italics"/>
                <a:cs typeface="Montserrat Italics"/>
                <a:sym typeface="Montserrat Italics"/>
              </a:rPr>
              <a:t> – nơi khách hàng nhận diện cụ thể những gì họ đang sở hữu</a:t>
            </a:r>
          </a:p>
        </p:txBody>
      </p:sp>
      <p:sp>
        <p:nvSpPr>
          <p:cNvPr id="20" name="TextBox 20"/>
          <p:cNvSpPr txBox="1"/>
          <p:nvPr/>
        </p:nvSpPr>
        <p:spPr>
          <a:xfrm>
            <a:off x="1028700" y="3600501"/>
            <a:ext cx="5798605" cy="481056"/>
          </a:xfrm>
          <a:prstGeom prst="rect">
            <a:avLst/>
          </a:prstGeom>
        </p:spPr>
        <p:txBody>
          <a:bodyPr lIns="0" tIns="0" rIns="0" bIns="0" rtlCol="0" anchor="t">
            <a:spAutoFit/>
          </a:bodyPr>
          <a:lstStyle/>
          <a:p>
            <a:pPr algn="l">
              <a:lnSpc>
                <a:spcPts val="3693"/>
              </a:lnSpc>
            </a:pPr>
            <a:r>
              <a:rPr lang="en-US" sz="3484" b="1">
                <a:solidFill>
                  <a:srgbClr val="FFFFFF"/>
                </a:solidFill>
                <a:latin typeface="Montserrat Semi-Bold"/>
                <a:ea typeface="Montserrat Semi-Bold"/>
                <a:cs typeface="Montserrat Semi-Bold"/>
                <a:sym typeface="Montserrat Semi-Bold"/>
              </a:rPr>
              <a:t>Thương hiệu Dell </a:t>
            </a:r>
          </a:p>
        </p:txBody>
      </p:sp>
      <p:sp>
        <p:nvSpPr>
          <p:cNvPr id="21" name="TextBox 21"/>
          <p:cNvSpPr txBox="1"/>
          <p:nvPr/>
        </p:nvSpPr>
        <p:spPr>
          <a:xfrm>
            <a:off x="1028700" y="6418976"/>
            <a:ext cx="6923355" cy="947699"/>
          </a:xfrm>
          <a:prstGeom prst="rect">
            <a:avLst/>
          </a:prstGeom>
        </p:spPr>
        <p:txBody>
          <a:bodyPr lIns="0" tIns="0" rIns="0" bIns="0" rtlCol="0" anchor="t">
            <a:spAutoFit/>
          </a:bodyPr>
          <a:lstStyle/>
          <a:p>
            <a:pPr algn="l">
              <a:lnSpc>
                <a:spcPts val="3688"/>
              </a:lnSpc>
            </a:pPr>
            <a:r>
              <a:rPr lang="en-US" sz="3479" b="1">
                <a:solidFill>
                  <a:srgbClr val="FFFFFF"/>
                </a:solidFill>
                <a:latin typeface="Montserrat Semi-Bold"/>
                <a:ea typeface="Montserrat Semi-Bold"/>
                <a:cs typeface="Montserrat Semi-Bold"/>
                <a:sym typeface="Montserrat Semi-Bold"/>
              </a:rPr>
              <a:t>Đóng gói, bao bì (Packaging) </a:t>
            </a:r>
          </a:p>
          <a:p>
            <a:pPr algn="l">
              <a:lnSpc>
                <a:spcPts val="3688"/>
              </a:lnSpc>
            </a:pPr>
            <a:endParaRPr lang="en-US" sz="3479" b="1">
              <a:solidFill>
                <a:srgbClr val="FFFFFF"/>
              </a:solidFill>
              <a:latin typeface="Montserrat Semi-Bold"/>
              <a:ea typeface="Montserrat Semi-Bold"/>
              <a:cs typeface="Montserrat Semi-Bold"/>
              <a:sym typeface="Montserrat Semi-Bold"/>
            </a:endParaRPr>
          </a:p>
        </p:txBody>
      </p:sp>
      <p:sp>
        <p:nvSpPr>
          <p:cNvPr id="22" name="TextBox 22"/>
          <p:cNvSpPr txBox="1"/>
          <p:nvPr/>
        </p:nvSpPr>
        <p:spPr>
          <a:xfrm>
            <a:off x="607855" y="4344701"/>
            <a:ext cx="7792980" cy="2213610"/>
          </a:xfrm>
          <a:prstGeom prst="rect">
            <a:avLst/>
          </a:prstGeom>
        </p:spPr>
        <p:txBody>
          <a:bodyPr lIns="0" tIns="0" rIns="0" bIns="0" rtlCol="0" anchor="t">
            <a:spAutoFit/>
          </a:bodyPr>
          <a:lstStyle/>
          <a:p>
            <a:pPr marL="647700" lvl="1" indent="-323850" algn="just">
              <a:lnSpc>
                <a:spcPts val="4470"/>
              </a:lnSpc>
              <a:buFont typeface="Arial"/>
              <a:buChar char="•"/>
            </a:pPr>
            <a:r>
              <a:rPr lang="en-US" sz="3000">
                <a:solidFill>
                  <a:srgbClr val="FFFFFF"/>
                </a:solidFill>
                <a:latin typeface="Montserrat"/>
                <a:ea typeface="Montserrat"/>
                <a:cs typeface="Montserrat"/>
                <a:sym typeface="Montserrat"/>
              </a:rPr>
              <a:t>Tâm lý tin tưởng và hiệu ứng lan tỏa</a:t>
            </a:r>
          </a:p>
          <a:p>
            <a:pPr marL="647700" lvl="1" indent="-323850" algn="just">
              <a:lnSpc>
                <a:spcPts val="4470"/>
              </a:lnSpc>
              <a:buFont typeface="Arial"/>
              <a:buChar char="•"/>
            </a:pPr>
            <a:r>
              <a:rPr lang="en-US" sz="3000">
                <a:solidFill>
                  <a:srgbClr val="FFFFFF"/>
                </a:solidFill>
                <a:latin typeface="Montserrat"/>
                <a:ea typeface="Montserrat"/>
                <a:cs typeface="Montserrat"/>
                <a:sym typeface="Montserrat"/>
              </a:rPr>
              <a:t>Dell – Thương hiệu toàn cầu dẫn đầu phân khúc doanh nghiệp</a:t>
            </a:r>
          </a:p>
          <a:p>
            <a:pPr algn="just">
              <a:lnSpc>
                <a:spcPts val="4470"/>
              </a:lnSpc>
            </a:pPr>
            <a:endParaRPr lang="en-US" sz="3000">
              <a:solidFill>
                <a:srgbClr val="FFFFFF"/>
              </a:solidFill>
              <a:latin typeface="Montserrat"/>
              <a:ea typeface="Montserrat"/>
              <a:cs typeface="Montserrat"/>
              <a:sym typeface="Montserrat"/>
            </a:endParaRPr>
          </a:p>
        </p:txBody>
      </p:sp>
      <p:sp>
        <p:nvSpPr>
          <p:cNvPr id="23" name="TextBox 23"/>
          <p:cNvSpPr txBox="1"/>
          <p:nvPr/>
        </p:nvSpPr>
        <p:spPr>
          <a:xfrm>
            <a:off x="607855" y="7109983"/>
            <a:ext cx="8115300" cy="4156710"/>
          </a:xfrm>
          <a:prstGeom prst="rect">
            <a:avLst/>
          </a:prstGeom>
        </p:spPr>
        <p:txBody>
          <a:bodyPr lIns="0" tIns="0" rIns="0" bIns="0" rtlCol="0" anchor="t">
            <a:spAutoFit/>
          </a:bodyPr>
          <a:lstStyle/>
          <a:p>
            <a:pPr marL="647700" lvl="1" indent="-323850" algn="just">
              <a:lnSpc>
                <a:spcPts val="4770"/>
              </a:lnSpc>
              <a:buFont typeface="Arial"/>
              <a:buChar char="•"/>
            </a:pPr>
            <a:r>
              <a:rPr lang="en-US" sz="3000">
                <a:solidFill>
                  <a:srgbClr val="FFFFFF"/>
                </a:solidFill>
                <a:latin typeface="Montserrat"/>
                <a:ea typeface="Montserrat"/>
                <a:cs typeface="Montserrat"/>
                <a:sym typeface="Montserrat"/>
              </a:rPr>
              <a:t>Bao bì bền vững và thân thiện môi trường</a:t>
            </a:r>
          </a:p>
          <a:p>
            <a:pPr marL="647700" lvl="1" indent="-323850" algn="just">
              <a:lnSpc>
                <a:spcPts val="4770"/>
              </a:lnSpc>
              <a:buFont typeface="Arial"/>
              <a:buChar char="•"/>
            </a:pPr>
            <a:r>
              <a:rPr lang="en-US" sz="3000">
                <a:solidFill>
                  <a:srgbClr val="FFFFFF"/>
                </a:solidFill>
                <a:latin typeface="Montserrat"/>
                <a:ea typeface="Montserrat"/>
                <a:cs typeface="Montserrat"/>
                <a:sym typeface="Montserrat"/>
              </a:rPr>
              <a:t>Thiết kế đóng gói khoa học – tối ưu lưu trữ và logistics</a:t>
            </a:r>
          </a:p>
          <a:p>
            <a:pPr marL="647700" lvl="1" indent="-323850" algn="just">
              <a:lnSpc>
                <a:spcPts val="4770"/>
              </a:lnSpc>
              <a:buFont typeface="Arial"/>
              <a:buChar char="•"/>
            </a:pPr>
            <a:r>
              <a:rPr lang="en-US" sz="3000">
                <a:solidFill>
                  <a:srgbClr val="FFFFFF"/>
                </a:solidFill>
                <a:latin typeface="Montserrat"/>
                <a:ea typeface="Montserrat"/>
                <a:cs typeface="Montserrat"/>
                <a:sym typeface="Montserrat"/>
              </a:rPr>
              <a:t>Trải nghiệm mở hộp chuyên nghiệp</a:t>
            </a:r>
          </a:p>
          <a:p>
            <a:pPr algn="just">
              <a:lnSpc>
                <a:spcPts val="4770"/>
              </a:lnSpc>
            </a:pPr>
            <a:endParaRPr lang="en-US" sz="3000">
              <a:solidFill>
                <a:srgbClr val="FFFFFF"/>
              </a:solidFill>
              <a:latin typeface="Montserrat"/>
              <a:ea typeface="Montserrat"/>
              <a:cs typeface="Montserrat"/>
              <a:sym typeface="Montserrat"/>
            </a:endParaRPr>
          </a:p>
          <a:p>
            <a:pPr algn="just">
              <a:lnSpc>
                <a:spcPts val="4770"/>
              </a:lnSpc>
            </a:pPr>
            <a:endParaRPr lang="en-US" sz="3000">
              <a:solidFill>
                <a:srgbClr val="FFFFFF"/>
              </a:solidFill>
              <a:latin typeface="Montserrat"/>
              <a:ea typeface="Montserrat"/>
              <a:cs typeface="Montserrat"/>
              <a:sym typeface="Montserrat"/>
            </a:endParaRPr>
          </a:p>
        </p:txBody>
      </p:sp>
      <p:sp>
        <p:nvSpPr>
          <p:cNvPr id="24" name="TextBox 24"/>
          <p:cNvSpPr txBox="1"/>
          <p:nvPr/>
        </p:nvSpPr>
        <p:spPr>
          <a:xfrm>
            <a:off x="8978064" y="9717398"/>
            <a:ext cx="9309936" cy="322874"/>
          </a:xfrm>
          <a:prstGeom prst="rect">
            <a:avLst/>
          </a:prstGeom>
        </p:spPr>
        <p:txBody>
          <a:bodyPr lIns="0" tIns="0" rIns="0" bIns="0" rtlCol="0" anchor="t">
            <a:spAutoFit/>
          </a:bodyPr>
          <a:lstStyle/>
          <a:p>
            <a:pPr algn="ctr">
              <a:lnSpc>
                <a:spcPts val="2678"/>
              </a:lnSpc>
              <a:spcBef>
                <a:spcPct val="0"/>
              </a:spcBef>
            </a:pPr>
            <a:r>
              <a:rPr lang="en-US" sz="1913" b="1" i="1">
                <a:solidFill>
                  <a:srgbClr val="FFFFFF"/>
                </a:solidFill>
                <a:latin typeface="Montserrat Bold Italics"/>
                <a:ea typeface="Montserrat Bold Italics"/>
                <a:cs typeface="Montserrat Bold Italics"/>
                <a:sym typeface="Montserrat Bold Italics"/>
              </a:rPr>
              <a:t>Những hãng máy tính có doanh số cao nhất thị trường năm 2024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1349377" y="-1073536"/>
            <a:ext cx="6400959" cy="5301463"/>
            <a:chOff x="0" y="0"/>
            <a:chExt cx="1685849" cy="1396270"/>
          </a:xfrm>
        </p:grpSpPr>
        <p:sp>
          <p:nvSpPr>
            <p:cNvPr id="3" name="Freeform 3"/>
            <p:cNvSpPr/>
            <p:nvPr/>
          </p:nvSpPr>
          <p:spPr>
            <a:xfrm>
              <a:off x="0" y="0"/>
              <a:ext cx="1685849" cy="1396270"/>
            </a:xfrm>
            <a:custGeom>
              <a:avLst/>
              <a:gdLst/>
              <a:ahLst/>
              <a:cxnLst/>
              <a:rect l="l" t="t" r="r" b="b"/>
              <a:pathLst>
                <a:path w="1685849" h="1396270">
                  <a:moveTo>
                    <a:pt x="120949" y="0"/>
                  </a:moveTo>
                  <a:lnTo>
                    <a:pt x="1564900" y="0"/>
                  </a:lnTo>
                  <a:cubicBezTo>
                    <a:pt x="1631698" y="0"/>
                    <a:pt x="1685849" y="54151"/>
                    <a:pt x="1685849" y="120949"/>
                  </a:cubicBezTo>
                  <a:lnTo>
                    <a:pt x="1685849" y="1275321"/>
                  </a:lnTo>
                  <a:cubicBezTo>
                    <a:pt x="1685849" y="1307398"/>
                    <a:pt x="1673106" y="1338162"/>
                    <a:pt x="1650424" y="1360845"/>
                  </a:cubicBezTo>
                  <a:cubicBezTo>
                    <a:pt x="1627742" y="1383527"/>
                    <a:pt x="1596978" y="1396270"/>
                    <a:pt x="1564900" y="1396270"/>
                  </a:cubicBezTo>
                  <a:lnTo>
                    <a:pt x="120949" y="1396270"/>
                  </a:lnTo>
                  <a:cubicBezTo>
                    <a:pt x="88872" y="1396270"/>
                    <a:pt x="58108" y="1383527"/>
                    <a:pt x="35425" y="1360845"/>
                  </a:cubicBezTo>
                  <a:cubicBezTo>
                    <a:pt x="12743" y="1338162"/>
                    <a:pt x="0" y="1307398"/>
                    <a:pt x="0" y="1275321"/>
                  </a:cubicBezTo>
                  <a:lnTo>
                    <a:pt x="0" y="120949"/>
                  </a:lnTo>
                  <a:cubicBezTo>
                    <a:pt x="0" y="88872"/>
                    <a:pt x="12743" y="58108"/>
                    <a:pt x="35425" y="35425"/>
                  </a:cubicBezTo>
                  <a:cubicBezTo>
                    <a:pt x="58108" y="12743"/>
                    <a:pt x="88872" y="0"/>
                    <a:pt x="120949" y="0"/>
                  </a:cubicBezTo>
                  <a:close/>
                </a:path>
              </a:pathLst>
            </a:custGeom>
            <a:gradFill rotWithShape="1">
              <a:gsLst>
                <a:gs pos="0">
                  <a:srgbClr val="0D678E">
                    <a:alpha val="100000"/>
                  </a:srgbClr>
                </a:gs>
                <a:gs pos="100000">
                  <a:srgbClr val="011D2A">
                    <a:alpha val="100000"/>
                  </a:srgbClr>
                </a:gs>
              </a:gsLst>
              <a:lin ang="0"/>
            </a:gradFill>
          </p:spPr>
          <p:txBody>
            <a:bodyPr/>
            <a:lstStyle/>
            <a:p>
              <a:endParaRPr lang="en-ID"/>
            </a:p>
          </p:txBody>
        </p:sp>
        <p:sp>
          <p:nvSpPr>
            <p:cNvPr id="4" name="TextBox 4"/>
            <p:cNvSpPr txBox="1"/>
            <p:nvPr/>
          </p:nvSpPr>
          <p:spPr>
            <a:xfrm>
              <a:off x="0" y="-47625"/>
              <a:ext cx="1685849" cy="1443895"/>
            </a:xfrm>
            <a:prstGeom prst="rect">
              <a:avLst/>
            </a:prstGeom>
          </p:spPr>
          <p:txBody>
            <a:bodyPr lIns="50800" tIns="50800" rIns="50800" bIns="50800" rtlCol="0" anchor="ctr"/>
            <a:lstStyle/>
            <a:p>
              <a:pPr algn="ctr">
                <a:lnSpc>
                  <a:spcPts val="2538"/>
                </a:lnSpc>
              </a:pPr>
              <a:endParaRPr/>
            </a:p>
          </p:txBody>
        </p:sp>
      </p:grpSp>
      <p:grpSp>
        <p:nvGrpSpPr>
          <p:cNvPr id="5" name="Group 5"/>
          <p:cNvGrpSpPr/>
          <p:nvPr/>
        </p:nvGrpSpPr>
        <p:grpSpPr>
          <a:xfrm>
            <a:off x="8790594" y="4611754"/>
            <a:ext cx="3359601" cy="3336772"/>
            <a:chOff x="0" y="0"/>
            <a:chExt cx="569328" cy="565459"/>
          </a:xfrm>
        </p:grpSpPr>
        <p:sp>
          <p:nvSpPr>
            <p:cNvPr id="6" name="Freeform 6"/>
            <p:cNvSpPr/>
            <p:nvPr/>
          </p:nvSpPr>
          <p:spPr>
            <a:xfrm>
              <a:off x="0" y="0"/>
              <a:ext cx="569328" cy="565459"/>
            </a:xfrm>
            <a:custGeom>
              <a:avLst/>
              <a:gdLst/>
              <a:ahLst/>
              <a:cxnLst/>
              <a:rect l="l" t="t" r="r" b="b"/>
              <a:pathLst>
                <a:path w="569328" h="565459">
                  <a:moveTo>
                    <a:pt x="172831" y="0"/>
                  </a:moveTo>
                  <a:lnTo>
                    <a:pt x="396497" y="0"/>
                  </a:lnTo>
                  <a:cubicBezTo>
                    <a:pt x="442334" y="0"/>
                    <a:pt x="486295" y="18209"/>
                    <a:pt x="518707" y="50621"/>
                  </a:cubicBezTo>
                  <a:cubicBezTo>
                    <a:pt x="551119" y="83033"/>
                    <a:pt x="569328" y="126994"/>
                    <a:pt x="569328" y="172831"/>
                  </a:cubicBezTo>
                  <a:lnTo>
                    <a:pt x="569328" y="392628"/>
                  </a:lnTo>
                  <a:cubicBezTo>
                    <a:pt x="569328" y="438466"/>
                    <a:pt x="551119" y="482426"/>
                    <a:pt x="518707" y="514838"/>
                  </a:cubicBezTo>
                  <a:cubicBezTo>
                    <a:pt x="486295" y="547250"/>
                    <a:pt x="442334" y="565459"/>
                    <a:pt x="396497" y="565459"/>
                  </a:cubicBezTo>
                  <a:lnTo>
                    <a:pt x="172831" y="565459"/>
                  </a:lnTo>
                  <a:cubicBezTo>
                    <a:pt x="77379" y="565459"/>
                    <a:pt x="0" y="488080"/>
                    <a:pt x="0" y="392628"/>
                  </a:cubicBezTo>
                  <a:lnTo>
                    <a:pt x="0" y="172831"/>
                  </a:lnTo>
                  <a:cubicBezTo>
                    <a:pt x="0" y="126994"/>
                    <a:pt x="18209" y="83033"/>
                    <a:pt x="50621" y="50621"/>
                  </a:cubicBezTo>
                  <a:cubicBezTo>
                    <a:pt x="83033" y="18209"/>
                    <a:pt x="126994" y="0"/>
                    <a:pt x="172831" y="0"/>
                  </a:cubicBezTo>
                  <a:close/>
                </a:path>
              </a:pathLst>
            </a:custGeom>
            <a:blipFill>
              <a:blip r:embed="rId2"/>
              <a:stretch>
                <a:fillRect t="-639" b="-639"/>
              </a:stretch>
            </a:blipFill>
          </p:spPr>
          <p:txBody>
            <a:bodyPr/>
            <a:lstStyle/>
            <a:p>
              <a:endParaRPr lang="en-ID"/>
            </a:p>
          </p:txBody>
        </p:sp>
      </p:grpSp>
      <p:grpSp>
        <p:nvGrpSpPr>
          <p:cNvPr id="7" name="Group 7"/>
          <p:cNvGrpSpPr/>
          <p:nvPr/>
        </p:nvGrpSpPr>
        <p:grpSpPr>
          <a:xfrm>
            <a:off x="12380528" y="2062176"/>
            <a:ext cx="4338656" cy="4309175"/>
            <a:chOff x="0" y="0"/>
            <a:chExt cx="569328" cy="565459"/>
          </a:xfrm>
        </p:grpSpPr>
        <p:sp>
          <p:nvSpPr>
            <p:cNvPr id="8" name="Freeform 8"/>
            <p:cNvSpPr/>
            <p:nvPr/>
          </p:nvSpPr>
          <p:spPr>
            <a:xfrm>
              <a:off x="0" y="0"/>
              <a:ext cx="569328" cy="565459"/>
            </a:xfrm>
            <a:custGeom>
              <a:avLst/>
              <a:gdLst/>
              <a:ahLst/>
              <a:cxnLst/>
              <a:rect l="l" t="t" r="r" b="b"/>
              <a:pathLst>
                <a:path w="569328" h="565459">
                  <a:moveTo>
                    <a:pt x="133830" y="0"/>
                  </a:moveTo>
                  <a:lnTo>
                    <a:pt x="435497" y="0"/>
                  </a:lnTo>
                  <a:cubicBezTo>
                    <a:pt x="470992" y="0"/>
                    <a:pt x="505032" y="14100"/>
                    <a:pt x="530130" y="39198"/>
                  </a:cubicBezTo>
                  <a:cubicBezTo>
                    <a:pt x="555228" y="64296"/>
                    <a:pt x="569328" y="98336"/>
                    <a:pt x="569328" y="133830"/>
                  </a:cubicBezTo>
                  <a:lnTo>
                    <a:pt x="569328" y="431629"/>
                  </a:lnTo>
                  <a:cubicBezTo>
                    <a:pt x="569328" y="467123"/>
                    <a:pt x="555228" y="501163"/>
                    <a:pt x="530130" y="526261"/>
                  </a:cubicBezTo>
                  <a:cubicBezTo>
                    <a:pt x="505032" y="551359"/>
                    <a:pt x="470992" y="565459"/>
                    <a:pt x="435497" y="565459"/>
                  </a:cubicBezTo>
                  <a:lnTo>
                    <a:pt x="133830" y="565459"/>
                  </a:lnTo>
                  <a:cubicBezTo>
                    <a:pt x="98336" y="565459"/>
                    <a:pt x="64296" y="551359"/>
                    <a:pt x="39198" y="526261"/>
                  </a:cubicBezTo>
                  <a:cubicBezTo>
                    <a:pt x="14100" y="501163"/>
                    <a:pt x="0" y="467123"/>
                    <a:pt x="0" y="431629"/>
                  </a:cubicBezTo>
                  <a:lnTo>
                    <a:pt x="0" y="133830"/>
                  </a:lnTo>
                  <a:cubicBezTo>
                    <a:pt x="0" y="98336"/>
                    <a:pt x="14100" y="64296"/>
                    <a:pt x="39198" y="39198"/>
                  </a:cubicBezTo>
                  <a:cubicBezTo>
                    <a:pt x="64296" y="14100"/>
                    <a:pt x="98336" y="0"/>
                    <a:pt x="133830" y="0"/>
                  </a:cubicBezTo>
                  <a:close/>
                </a:path>
              </a:pathLst>
            </a:custGeom>
            <a:blipFill>
              <a:blip r:embed="rId3"/>
              <a:stretch>
                <a:fillRect l="-16213" r="-16213"/>
              </a:stretch>
            </a:blipFill>
          </p:spPr>
          <p:txBody>
            <a:bodyPr/>
            <a:lstStyle/>
            <a:p>
              <a:endParaRPr lang="en-ID"/>
            </a:p>
          </p:txBody>
        </p:sp>
      </p:grpSp>
      <p:grpSp>
        <p:nvGrpSpPr>
          <p:cNvPr id="9" name="Group 9"/>
          <p:cNvGrpSpPr/>
          <p:nvPr/>
        </p:nvGrpSpPr>
        <p:grpSpPr>
          <a:xfrm>
            <a:off x="15236014" y="9258300"/>
            <a:ext cx="254687" cy="25468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2" name="Group 12"/>
          <p:cNvGrpSpPr/>
          <p:nvPr/>
        </p:nvGrpSpPr>
        <p:grpSpPr>
          <a:xfrm>
            <a:off x="15688138" y="9258300"/>
            <a:ext cx="254687" cy="2546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5" name="Group 15"/>
          <p:cNvGrpSpPr/>
          <p:nvPr/>
        </p:nvGrpSpPr>
        <p:grpSpPr>
          <a:xfrm>
            <a:off x="16140263" y="9258300"/>
            <a:ext cx="254687" cy="25468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8" name="Group 18"/>
          <p:cNvGrpSpPr/>
          <p:nvPr/>
        </p:nvGrpSpPr>
        <p:grpSpPr>
          <a:xfrm>
            <a:off x="16592387" y="9258300"/>
            <a:ext cx="254687" cy="2546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ID"/>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sp>
        <p:nvSpPr>
          <p:cNvPr id="21" name="TextBox 21"/>
          <p:cNvSpPr txBox="1"/>
          <p:nvPr/>
        </p:nvSpPr>
        <p:spPr>
          <a:xfrm>
            <a:off x="1028700" y="316581"/>
            <a:ext cx="9968904" cy="2199790"/>
          </a:xfrm>
          <a:prstGeom prst="rect">
            <a:avLst/>
          </a:prstGeom>
        </p:spPr>
        <p:txBody>
          <a:bodyPr lIns="0" tIns="0" rIns="0" bIns="0" rtlCol="0" anchor="t">
            <a:spAutoFit/>
          </a:bodyPr>
          <a:lstStyle/>
          <a:p>
            <a:pPr algn="l">
              <a:lnSpc>
                <a:spcPts val="5948"/>
              </a:lnSpc>
            </a:pPr>
            <a:r>
              <a:rPr lang="en-US" sz="4506" b="1" spc="31">
                <a:solidFill>
                  <a:srgbClr val="FFFFFF"/>
                </a:solidFill>
                <a:latin typeface="Tomorrow Bold"/>
                <a:ea typeface="Tomorrow Bold"/>
                <a:cs typeface="Tomorrow Bold"/>
                <a:sym typeface="Tomorrow Bold"/>
              </a:rPr>
              <a:t>PHÂN TÍCH GIÁ TRỊ THỰC TẾ CỦA SẢN PHẨM DELL LATITUDE 5430</a:t>
            </a:r>
          </a:p>
          <a:p>
            <a:pPr algn="l">
              <a:lnSpc>
                <a:spcPts val="5684"/>
              </a:lnSpc>
            </a:pPr>
            <a:endParaRPr lang="en-US" sz="4506" b="1" spc="31">
              <a:solidFill>
                <a:srgbClr val="FFFFFF"/>
              </a:solidFill>
              <a:latin typeface="Tomorrow Bold"/>
              <a:ea typeface="Tomorrow Bold"/>
              <a:cs typeface="Tomorrow Bold"/>
              <a:sym typeface="Tomorrow Bold"/>
            </a:endParaRPr>
          </a:p>
        </p:txBody>
      </p:sp>
      <p:sp>
        <p:nvSpPr>
          <p:cNvPr id="22" name="TextBox 22"/>
          <p:cNvSpPr txBox="1"/>
          <p:nvPr/>
        </p:nvSpPr>
        <p:spPr>
          <a:xfrm>
            <a:off x="1028700" y="1975749"/>
            <a:ext cx="9968904" cy="1207255"/>
          </a:xfrm>
          <a:prstGeom prst="rect">
            <a:avLst/>
          </a:prstGeom>
        </p:spPr>
        <p:txBody>
          <a:bodyPr lIns="0" tIns="0" rIns="0" bIns="0" rtlCol="0" anchor="t">
            <a:spAutoFit/>
          </a:bodyPr>
          <a:lstStyle/>
          <a:p>
            <a:pPr algn="l">
              <a:lnSpc>
                <a:spcPts val="3236"/>
              </a:lnSpc>
            </a:pPr>
            <a:r>
              <a:rPr lang="en-US" sz="2056" i="1" spc="28">
                <a:solidFill>
                  <a:srgbClr val="FFFFFF"/>
                </a:solidFill>
                <a:latin typeface="Montserrat Italics"/>
                <a:ea typeface="Montserrat Italics"/>
                <a:cs typeface="Montserrat Italics"/>
                <a:sym typeface="Montserrat Italics"/>
              </a:rPr>
              <a:t>Trong mô hình ba tầng giá trị sản phẩm của Marketing hiện đại,</a:t>
            </a:r>
            <a:r>
              <a:rPr lang="en-US" sz="2056" b="1" i="1" spc="28">
                <a:solidFill>
                  <a:srgbClr val="FFFFFF"/>
                </a:solidFill>
                <a:latin typeface="Montserrat Bold Italics"/>
                <a:ea typeface="Montserrat Bold Italics"/>
                <a:cs typeface="Montserrat Bold Italics"/>
                <a:sym typeface="Montserrat Bold Italics"/>
              </a:rPr>
              <a:t> giá trị thực tế (actual product) là lớp thứ hai</a:t>
            </a:r>
            <a:r>
              <a:rPr lang="en-US" sz="2056" i="1" spc="28">
                <a:solidFill>
                  <a:srgbClr val="FFFFFF"/>
                </a:solidFill>
                <a:latin typeface="Montserrat Italics"/>
                <a:ea typeface="Montserrat Italics"/>
                <a:cs typeface="Montserrat Italics"/>
                <a:sym typeface="Montserrat Italics"/>
              </a:rPr>
              <a:t> – nơi khách hàng nhận diện cụ thể những gì họ đang sở hữu</a:t>
            </a:r>
          </a:p>
        </p:txBody>
      </p:sp>
      <p:sp>
        <p:nvSpPr>
          <p:cNvPr id="23" name="TextBox 23"/>
          <p:cNvSpPr txBox="1"/>
          <p:nvPr/>
        </p:nvSpPr>
        <p:spPr>
          <a:xfrm>
            <a:off x="1028700" y="3600501"/>
            <a:ext cx="5798605" cy="481056"/>
          </a:xfrm>
          <a:prstGeom prst="rect">
            <a:avLst/>
          </a:prstGeom>
        </p:spPr>
        <p:txBody>
          <a:bodyPr lIns="0" tIns="0" rIns="0" bIns="0" rtlCol="0" anchor="t">
            <a:spAutoFit/>
          </a:bodyPr>
          <a:lstStyle/>
          <a:p>
            <a:pPr algn="l">
              <a:lnSpc>
                <a:spcPts val="3693"/>
              </a:lnSpc>
            </a:pPr>
            <a:r>
              <a:rPr lang="en-US" sz="3484" b="1">
                <a:solidFill>
                  <a:srgbClr val="FFFFFF"/>
                </a:solidFill>
                <a:latin typeface="Montserrat Semi-Bold"/>
                <a:ea typeface="Montserrat Semi-Bold"/>
                <a:cs typeface="Montserrat Semi-Bold"/>
                <a:sym typeface="Montserrat Semi-Bold"/>
              </a:rPr>
              <a:t>Tính năng đặc biệt </a:t>
            </a:r>
          </a:p>
        </p:txBody>
      </p:sp>
      <p:sp>
        <p:nvSpPr>
          <p:cNvPr id="24" name="TextBox 24"/>
          <p:cNvSpPr txBox="1"/>
          <p:nvPr/>
        </p:nvSpPr>
        <p:spPr>
          <a:xfrm>
            <a:off x="607855" y="4344701"/>
            <a:ext cx="7792980" cy="5585460"/>
          </a:xfrm>
          <a:prstGeom prst="rect">
            <a:avLst/>
          </a:prstGeom>
        </p:spPr>
        <p:txBody>
          <a:bodyPr lIns="0" tIns="0" rIns="0" bIns="0" rtlCol="0" anchor="t">
            <a:spAutoFit/>
          </a:bodyPr>
          <a:lstStyle/>
          <a:p>
            <a:pPr marL="647700" lvl="1" indent="-323850" algn="just">
              <a:lnSpc>
                <a:spcPts val="4470"/>
              </a:lnSpc>
              <a:buFont typeface="Arial"/>
              <a:buChar char="•"/>
            </a:pPr>
            <a:r>
              <a:rPr lang="en-US" sz="3000">
                <a:solidFill>
                  <a:srgbClr val="FFFFFF"/>
                </a:solidFill>
                <a:latin typeface="Montserrat"/>
                <a:ea typeface="Montserrat"/>
                <a:cs typeface="Montserrat"/>
                <a:sym typeface="Montserrat"/>
              </a:rPr>
              <a:t>Cấu hình phần cứng mạnh mẽ: Intel Core i5-1235U</a:t>
            </a:r>
          </a:p>
          <a:p>
            <a:pPr marL="647700" lvl="1" indent="-323850" algn="just">
              <a:lnSpc>
                <a:spcPts val="4470"/>
              </a:lnSpc>
              <a:buFont typeface="Arial"/>
              <a:buChar char="•"/>
            </a:pPr>
            <a:r>
              <a:rPr lang="en-US" sz="3000">
                <a:solidFill>
                  <a:srgbClr val="FFFFFF"/>
                </a:solidFill>
                <a:latin typeface="Montserrat"/>
                <a:ea typeface="Montserrat"/>
                <a:cs typeface="Montserrat"/>
                <a:sym typeface="Montserrat"/>
              </a:rPr>
              <a:t>Màn hình chất lượng cao – Giảm mỏi mắt, tăng hiệu suất</a:t>
            </a:r>
          </a:p>
          <a:p>
            <a:pPr marL="647700" lvl="1" indent="-323850" algn="just">
              <a:lnSpc>
                <a:spcPts val="4470"/>
              </a:lnSpc>
              <a:buFont typeface="Arial"/>
              <a:buChar char="•"/>
            </a:pPr>
            <a:r>
              <a:rPr lang="en-US" sz="3000">
                <a:solidFill>
                  <a:srgbClr val="FFFFFF"/>
                </a:solidFill>
                <a:latin typeface="Montserrat"/>
                <a:ea typeface="Montserrat"/>
                <a:cs typeface="Montserrat"/>
                <a:sym typeface="Montserrat"/>
              </a:rPr>
              <a:t>Bàn phím và touchpad tối ưu trải nghiệm nhập liệu</a:t>
            </a:r>
          </a:p>
          <a:p>
            <a:pPr marL="647700" lvl="1" indent="-323850" algn="just">
              <a:lnSpc>
                <a:spcPts val="4470"/>
              </a:lnSpc>
              <a:buFont typeface="Arial"/>
              <a:buChar char="•"/>
            </a:pPr>
            <a:r>
              <a:rPr lang="en-US" sz="3000">
                <a:solidFill>
                  <a:srgbClr val="FFFFFF"/>
                </a:solidFill>
                <a:latin typeface="Montserrat"/>
                <a:ea typeface="Montserrat"/>
                <a:cs typeface="Montserrat"/>
                <a:sym typeface="Montserrat"/>
              </a:rPr>
              <a:t>Pin lâu – Sạc nhanh – Làm việc không gián đoạn</a:t>
            </a:r>
          </a:p>
          <a:p>
            <a:pPr marL="647700" lvl="1" indent="-323850" algn="just">
              <a:lnSpc>
                <a:spcPts val="4470"/>
              </a:lnSpc>
              <a:buFont typeface="Arial"/>
              <a:buChar char="•"/>
            </a:pPr>
            <a:r>
              <a:rPr lang="en-US" sz="3000">
                <a:solidFill>
                  <a:srgbClr val="FFFFFF"/>
                </a:solidFill>
                <a:latin typeface="Montserrat"/>
                <a:ea typeface="Montserrat"/>
                <a:cs typeface="Montserrat"/>
                <a:sym typeface="Montserrat"/>
              </a:rPr>
              <a:t>Cổng kết nối đa dạng – Sẵn sàng cho mọi nhu cầu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1349377" y="-1073536"/>
            <a:ext cx="6400959" cy="5301463"/>
            <a:chOff x="0" y="0"/>
            <a:chExt cx="1685849" cy="1396270"/>
          </a:xfrm>
        </p:grpSpPr>
        <p:sp>
          <p:nvSpPr>
            <p:cNvPr id="3" name="Freeform 3"/>
            <p:cNvSpPr/>
            <p:nvPr/>
          </p:nvSpPr>
          <p:spPr>
            <a:xfrm>
              <a:off x="0" y="0"/>
              <a:ext cx="1685849" cy="1396270"/>
            </a:xfrm>
            <a:custGeom>
              <a:avLst/>
              <a:gdLst/>
              <a:ahLst/>
              <a:cxnLst/>
              <a:rect l="l" t="t" r="r" b="b"/>
              <a:pathLst>
                <a:path w="1685849" h="1396270">
                  <a:moveTo>
                    <a:pt x="120949" y="0"/>
                  </a:moveTo>
                  <a:lnTo>
                    <a:pt x="1564900" y="0"/>
                  </a:lnTo>
                  <a:cubicBezTo>
                    <a:pt x="1631698" y="0"/>
                    <a:pt x="1685849" y="54151"/>
                    <a:pt x="1685849" y="120949"/>
                  </a:cubicBezTo>
                  <a:lnTo>
                    <a:pt x="1685849" y="1275321"/>
                  </a:lnTo>
                  <a:cubicBezTo>
                    <a:pt x="1685849" y="1307398"/>
                    <a:pt x="1673106" y="1338162"/>
                    <a:pt x="1650424" y="1360845"/>
                  </a:cubicBezTo>
                  <a:cubicBezTo>
                    <a:pt x="1627742" y="1383527"/>
                    <a:pt x="1596978" y="1396270"/>
                    <a:pt x="1564900" y="1396270"/>
                  </a:cubicBezTo>
                  <a:lnTo>
                    <a:pt x="120949" y="1396270"/>
                  </a:lnTo>
                  <a:cubicBezTo>
                    <a:pt x="88872" y="1396270"/>
                    <a:pt x="58108" y="1383527"/>
                    <a:pt x="35425" y="1360845"/>
                  </a:cubicBezTo>
                  <a:cubicBezTo>
                    <a:pt x="12743" y="1338162"/>
                    <a:pt x="0" y="1307398"/>
                    <a:pt x="0" y="1275321"/>
                  </a:cubicBezTo>
                  <a:lnTo>
                    <a:pt x="0" y="120949"/>
                  </a:lnTo>
                  <a:cubicBezTo>
                    <a:pt x="0" y="88872"/>
                    <a:pt x="12743" y="58108"/>
                    <a:pt x="35425" y="35425"/>
                  </a:cubicBezTo>
                  <a:cubicBezTo>
                    <a:pt x="58108" y="12743"/>
                    <a:pt x="88872" y="0"/>
                    <a:pt x="120949" y="0"/>
                  </a:cubicBezTo>
                  <a:close/>
                </a:path>
              </a:pathLst>
            </a:custGeom>
            <a:gradFill rotWithShape="1">
              <a:gsLst>
                <a:gs pos="0">
                  <a:srgbClr val="0D678E">
                    <a:alpha val="100000"/>
                  </a:srgbClr>
                </a:gs>
                <a:gs pos="100000">
                  <a:srgbClr val="011D2A">
                    <a:alpha val="100000"/>
                  </a:srgbClr>
                </a:gs>
              </a:gsLst>
              <a:lin ang="0"/>
            </a:gradFill>
          </p:spPr>
          <p:txBody>
            <a:bodyPr/>
            <a:lstStyle/>
            <a:p>
              <a:endParaRPr lang="en-ID"/>
            </a:p>
          </p:txBody>
        </p:sp>
        <p:sp>
          <p:nvSpPr>
            <p:cNvPr id="4" name="TextBox 4"/>
            <p:cNvSpPr txBox="1"/>
            <p:nvPr/>
          </p:nvSpPr>
          <p:spPr>
            <a:xfrm>
              <a:off x="0" y="-47625"/>
              <a:ext cx="1685849" cy="1443895"/>
            </a:xfrm>
            <a:prstGeom prst="rect">
              <a:avLst/>
            </a:prstGeom>
          </p:spPr>
          <p:txBody>
            <a:bodyPr lIns="50800" tIns="50800" rIns="50800" bIns="50800" rtlCol="0" anchor="ctr"/>
            <a:lstStyle/>
            <a:p>
              <a:pPr algn="ctr">
                <a:lnSpc>
                  <a:spcPts val="2538"/>
                </a:lnSpc>
              </a:pPr>
              <a:endParaRPr/>
            </a:p>
          </p:txBody>
        </p:sp>
      </p:grpSp>
      <p:grpSp>
        <p:nvGrpSpPr>
          <p:cNvPr id="5" name="Group 5"/>
          <p:cNvGrpSpPr/>
          <p:nvPr/>
        </p:nvGrpSpPr>
        <p:grpSpPr>
          <a:xfrm>
            <a:off x="8790594" y="4611754"/>
            <a:ext cx="3359601" cy="3336772"/>
            <a:chOff x="0" y="0"/>
            <a:chExt cx="569328" cy="565459"/>
          </a:xfrm>
        </p:grpSpPr>
        <p:sp>
          <p:nvSpPr>
            <p:cNvPr id="6" name="Freeform 6"/>
            <p:cNvSpPr/>
            <p:nvPr/>
          </p:nvSpPr>
          <p:spPr>
            <a:xfrm>
              <a:off x="0" y="0"/>
              <a:ext cx="569328" cy="565459"/>
            </a:xfrm>
            <a:custGeom>
              <a:avLst/>
              <a:gdLst/>
              <a:ahLst/>
              <a:cxnLst/>
              <a:rect l="l" t="t" r="r" b="b"/>
              <a:pathLst>
                <a:path w="569328" h="565459">
                  <a:moveTo>
                    <a:pt x="172831" y="0"/>
                  </a:moveTo>
                  <a:lnTo>
                    <a:pt x="396497" y="0"/>
                  </a:lnTo>
                  <a:cubicBezTo>
                    <a:pt x="442334" y="0"/>
                    <a:pt x="486295" y="18209"/>
                    <a:pt x="518707" y="50621"/>
                  </a:cubicBezTo>
                  <a:cubicBezTo>
                    <a:pt x="551119" y="83033"/>
                    <a:pt x="569328" y="126994"/>
                    <a:pt x="569328" y="172831"/>
                  </a:cubicBezTo>
                  <a:lnTo>
                    <a:pt x="569328" y="392628"/>
                  </a:lnTo>
                  <a:cubicBezTo>
                    <a:pt x="569328" y="438466"/>
                    <a:pt x="551119" y="482426"/>
                    <a:pt x="518707" y="514838"/>
                  </a:cubicBezTo>
                  <a:cubicBezTo>
                    <a:pt x="486295" y="547250"/>
                    <a:pt x="442334" y="565459"/>
                    <a:pt x="396497" y="565459"/>
                  </a:cubicBezTo>
                  <a:lnTo>
                    <a:pt x="172831" y="565459"/>
                  </a:lnTo>
                  <a:cubicBezTo>
                    <a:pt x="77379" y="565459"/>
                    <a:pt x="0" y="488080"/>
                    <a:pt x="0" y="392628"/>
                  </a:cubicBezTo>
                  <a:lnTo>
                    <a:pt x="0" y="172831"/>
                  </a:lnTo>
                  <a:cubicBezTo>
                    <a:pt x="0" y="126994"/>
                    <a:pt x="18209" y="83033"/>
                    <a:pt x="50621" y="50621"/>
                  </a:cubicBezTo>
                  <a:cubicBezTo>
                    <a:pt x="83033" y="18209"/>
                    <a:pt x="126994" y="0"/>
                    <a:pt x="172831" y="0"/>
                  </a:cubicBezTo>
                  <a:close/>
                </a:path>
              </a:pathLst>
            </a:custGeom>
            <a:blipFill>
              <a:blip r:embed="rId2"/>
              <a:stretch>
                <a:fillRect l="-24958" r="-24958"/>
              </a:stretch>
            </a:blipFill>
          </p:spPr>
          <p:txBody>
            <a:bodyPr/>
            <a:lstStyle/>
            <a:p>
              <a:endParaRPr lang="en-ID"/>
            </a:p>
          </p:txBody>
        </p:sp>
      </p:grpSp>
      <p:grpSp>
        <p:nvGrpSpPr>
          <p:cNvPr id="7" name="Group 7"/>
          <p:cNvGrpSpPr/>
          <p:nvPr/>
        </p:nvGrpSpPr>
        <p:grpSpPr>
          <a:xfrm>
            <a:off x="12380528" y="2062176"/>
            <a:ext cx="4338656" cy="4309175"/>
            <a:chOff x="0" y="0"/>
            <a:chExt cx="569328" cy="565459"/>
          </a:xfrm>
        </p:grpSpPr>
        <p:sp>
          <p:nvSpPr>
            <p:cNvPr id="8" name="Freeform 8"/>
            <p:cNvSpPr/>
            <p:nvPr/>
          </p:nvSpPr>
          <p:spPr>
            <a:xfrm>
              <a:off x="0" y="0"/>
              <a:ext cx="569328" cy="565459"/>
            </a:xfrm>
            <a:custGeom>
              <a:avLst/>
              <a:gdLst/>
              <a:ahLst/>
              <a:cxnLst/>
              <a:rect l="l" t="t" r="r" b="b"/>
              <a:pathLst>
                <a:path w="569328" h="565459">
                  <a:moveTo>
                    <a:pt x="133830" y="0"/>
                  </a:moveTo>
                  <a:lnTo>
                    <a:pt x="435497" y="0"/>
                  </a:lnTo>
                  <a:cubicBezTo>
                    <a:pt x="470992" y="0"/>
                    <a:pt x="505032" y="14100"/>
                    <a:pt x="530130" y="39198"/>
                  </a:cubicBezTo>
                  <a:cubicBezTo>
                    <a:pt x="555228" y="64296"/>
                    <a:pt x="569328" y="98336"/>
                    <a:pt x="569328" y="133830"/>
                  </a:cubicBezTo>
                  <a:lnTo>
                    <a:pt x="569328" y="431629"/>
                  </a:lnTo>
                  <a:cubicBezTo>
                    <a:pt x="569328" y="467123"/>
                    <a:pt x="555228" y="501163"/>
                    <a:pt x="530130" y="526261"/>
                  </a:cubicBezTo>
                  <a:cubicBezTo>
                    <a:pt x="505032" y="551359"/>
                    <a:pt x="470992" y="565459"/>
                    <a:pt x="435497" y="565459"/>
                  </a:cubicBezTo>
                  <a:lnTo>
                    <a:pt x="133830" y="565459"/>
                  </a:lnTo>
                  <a:cubicBezTo>
                    <a:pt x="98336" y="565459"/>
                    <a:pt x="64296" y="551359"/>
                    <a:pt x="39198" y="526261"/>
                  </a:cubicBezTo>
                  <a:cubicBezTo>
                    <a:pt x="14100" y="501163"/>
                    <a:pt x="0" y="467123"/>
                    <a:pt x="0" y="431629"/>
                  </a:cubicBezTo>
                  <a:lnTo>
                    <a:pt x="0" y="133830"/>
                  </a:lnTo>
                  <a:cubicBezTo>
                    <a:pt x="0" y="98336"/>
                    <a:pt x="14100" y="64296"/>
                    <a:pt x="39198" y="39198"/>
                  </a:cubicBezTo>
                  <a:cubicBezTo>
                    <a:pt x="64296" y="14100"/>
                    <a:pt x="98336" y="0"/>
                    <a:pt x="133830" y="0"/>
                  </a:cubicBezTo>
                  <a:close/>
                </a:path>
              </a:pathLst>
            </a:custGeom>
            <a:blipFill>
              <a:blip r:embed="rId3"/>
              <a:stretch>
                <a:fillRect l="-24536" r="-24536"/>
              </a:stretch>
            </a:blipFill>
          </p:spPr>
          <p:txBody>
            <a:bodyPr/>
            <a:lstStyle/>
            <a:p>
              <a:endParaRPr lang="en-ID"/>
            </a:p>
          </p:txBody>
        </p:sp>
      </p:grpSp>
      <p:grpSp>
        <p:nvGrpSpPr>
          <p:cNvPr id="9" name="Group 9"/>
          <p:cNvGrpSpPr/>
          <p:nvPr/>
        </p:nvGrpSpPr>
        <p:grpSpPr>
          <a:xfrm>
            <a:off x="15236014" y="9258300"/>
            <a:ext cx="254687" cy="25468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2" name="Group 12"/>
          <p:cNvGrpSpPr/>
          <p:nvPr/>
        </p:nvGrpSpPr>
        <p:grpSpPr>
          <a:xfrm>
            <a:off x="15688138" y="9258300"/>
            <a:ext cx="254687" cy="2546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5" name="Group 15"/>
          <p:cNvGrpSpPr/>
          <p:nvPr/>
        </p:nvGrpSpPr>
        <p:grpSpPr>
          <a:xfrm>
            <a:off x="16140263" y="9258300"/>
            <a:ext cx="254687" cy="25468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8" name="Group 18"/>
          <p:cNvGrpSpPr/>
          <p:nvPr/>
        </p:nvGrpSpPr>
        <p:grpSpPr>
          <a:xfrm>
            <a:off x="16592387" y="9258300"/>
            <a:ext cx="254687" cy="2546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ID"/>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sp>
        <p:nvSpPr>
          <p:cNvPr id="21" name="TextBox 21"/>
          <p:cNvSpPr txBox="1"/>
          <p:nvPr/>
        </p:nvSpPr>
        <p:spPr>
          <a:xfrm>
            <a:off x="607855" y="158077"/>
            <a:ext cx="9968904" cy="2199790"/>
          </a:xfrm>
          <a:prstGeom prst="rect">
            <a:avLst/>
          </a:prstGeom>
        </p:spPr>
        <p:txBody>
          <a:bodyPr lIns="0" tIns="0" rIns="0" bIns="0" rtlCol="0" anchor="t">
            <a:spAutoFit/>
          </a:bodyPr>
          <a:lstStyle/>
          <a:p>
            <a:pPr algn="l">
              <a:lnSpc>
                <a:spcPts val="5948"/>
              </a:lnSpc>
            </a:pPr>
            <a:r>
              <a:rPr lang="en-US" sz="4506" b="1" spc="31">
                <a:solidFill>
                  <a:srgbClr val="FFFFFF"/>
                </a:solidFill>
                <a:latin typeface="Tomorrow Bold"/>
                <a:ea typeface="Tomorrow Bold"/>
                <a:cs typeface="Tomorrow Bold"/>
                <a:sym typeface="Tomorrow Bold"/>
              </a:rPr>
              <a:t>PHÂN TÍCH GIÁ TRỊ THỰC TẾ CỦA SẢN PHẨM DELL LATITUDE 5430</a:t>
            </a:r>
          </a:p>
          <a:p>
            <a:pPr algn="l">
              <a:lnSpc>
                <a:spcPts val="5684"/>
              </a:lnSpc>
            </a:pPr>
            <a:endParaRPr lang="en-US" sz="4506" b="1" spc="31">
              <a:solidFill>
                <a:srgbClr val="FFFFFF"/>
              </a:solidFill>
              <a:latin typeface="Tomorrow Bold"/>
              <a:ea typeface="Tomorrow Bold"/>
              <a:cs typeface="Tomorrow Bold"/>
              <a:sym typeface="Tomorrow Bold"/>
            </a:endParaRPr>
          </a:p>
        </p:txBody>
      </p:sp>
      <p:sp>
        <p:nvSpPr>
          <p:cNvPr id="22" name="TextBox 22"/>
          <p:cNvSpPr txBox="1"/>
          <p:nvPr/>
        </p:nvSpPr>
        <p:spPr>
          <a:xfrm>
            <a:off x="607855" y="1985976"/>
            <a:ext cx="9968904" cy="1207255"/>
          </a:xfrm>
          <a:prstGeom prst="rect">
            <a:avLst/>
          </a:prstGeom>
        </p:spPr>
        <p:txBody>
          <a:bodyPr lIns="0" tIns="0" rIns="0" bIns="0" rtlCol="0" anchor="t">
            <a:spAutoFit/>
          </a:bodyPr>
          <a:lstStyle/>
          <a:p>
            <a:pPr algn="l">
              <a:lnSpc>
                <a:spcPts val="3236"/>
              </a:lnSpc>
            </a:pPr>
            <a:r>
              <a:rPr lang="en-US" sz="2056" i="1" spc="28">
                <a:solidFill>
                  <a:srgbClr val="FFFFFF"/>
                </a:solidFill>
                <a:latin typeface="Montserrat Italics"/>
                <a:ea typeface="Montserrat Italics"/>
                <a:cs typeface="Montserrat Italics"/>
                <a:sym typeface="Montserrat Italics"/>
              </a:rPr>
              <a:t>Trong mô hình ba tầng giá trị sản phẩm của Marketing hiện đại,</a:t>
            </a:r>
            <a:r>
              <a:rPr lang="en-US" sz="2056" b="1" i="1" spc="28">
                <a:solidFill>
                  <a:srgbClr val="FFFFFF"/>
                </a:solidFill>
                <a:latin typeface="Montserrat Bold Italics"/>
                <a:ea typeface="Montserrat Bold Italics"/>
                <a:cs typeface="Montserrat Bold Italics"/>
                <a:sym typeface="Montserrat Bold Italics"/>
              </a:rPr>
              <a:t> giá trị thực tế (actual product) là lớp thứ hai</a:t>
            </a:r>
            <a:r>
              <a:rPr lang="en-US" sz="2056" i="1" spc="28">
                <a:solidFill>
                  <a:srgbClr val="FFFFFF"/>
                </a:solidFill>
                <a:latin typeface="Montserrat Italics"/>
                <a:ea typeface="Montserrat Italics"/>
                <a:cs typeface="Montserrat Italics"/>
                <a:sym typeface="Montserrat Italics"/>
              </a:rPr>
              <a:t> – nơi khách hàng nhận diện cụ thể những gì họ đang sở hữu</a:t>
            </a:r>
          </a:p>
        </p:txBody>
      </p:sp>
      <p:sp>
        <p:nvSpPr>
          <p:cNvPr id="23" name="TextBox 23"/>
          <p:cNvSpPr txBox="1"/>
          <p:nvPr/>
        </p:nvSpPr>
        <p:spPr>
          <a:xfrm>
            <a:off x="675294" y="3585237"/>
            <a:ext cx="5798605" cy="481056"/>
          </a:xfrm>
          <a:prstGeom prst="rect">
            <a:avLst/>
          </a:prstGeom>
        </p:spPr>
        <p:txBody>
          <a:bodyPr lIns="0" tIns="0" rIns="0" bIns="0" rtlCol="0" anchor="t">
            <a:spAutoFit/>
          </a:bodyPr>
          <a:lstStyle/>
          <a:p>
            <a:pPr algn="just">
              <a:lnSpc>
                <a:spcPts val="3693"/>
              </a:lnSpc>
            </a:pPr>
            <a:r>
              <a:rPr lang="en-US" sz="3484" b="1">
                <a:solidFill>
                  <a:srgbClr val="FFFFFF"/>
                </a:solidFill>
                <a:latin typeface="Montserrat Semi-Bold"/>
                <a:ea typeface="Montserrat Semi-Bold"/>
                <a:cs typeface="Montserrat Semi-Bold"/>
                <a:sym typeface="Montserrat Semi-Bold"/>
              </a:rPr>
              <a:t>Kiểu dáng thiết kế</a:t>
            </a:r>
          </a:p>
        </p:txBody>
      </p:sp>
      <p:sp>
        <p:nvSpPr>
          <p:cNvPr id="24" name="TextBox 24"/>
          <p:cNvSpPr txBox="1"/>
          <p:nvPr/>
        </p:nvSpPr>
        <p:spPr>
          <a:xfrm>
            <a:off x="675294" y="6779291"/>
            <a:ext cx="7761894" cy="1414424"/>
          </a:xfrm>
          <a:prstGeom prst="rect">
            <a:avLst/>
          </a:prstGeom>
        </p:spPr>
        <p:txBody>
          <a:bodyPr lIns="0" tIns="0" rIns="0" bIns="0" rtlCol="0" anchor="t">
            <a:spAutoFit/>
          </a:bodyPr>
          <a:lstStyle/>
          <a:p>
            <a:pPr algn="just">
              <a:lnSpc>
                <a:spcPts val="3688"/>
              </a:lnSpc>
            </a:pPr>
            <a:r>
              <a:rPr lang="en-US" sz="3479" b="1">
                <a:solidFill>
                  <a:srgbClr val="FFFFFF"/>
                </a:solidFill>
                <a:latin typeface="Montserrat Semi-Bold"/>
                <a:ea typeface="Montserrat Semi-Bold"/>
                <a:cs typeface="Montserrat Semi-Bold"/>
                <a:sym typeface="Montserrat Semi-Bold"/>
              </a:rPr>
              <a:t>Tiêu chuẩn chất lượng – Nền tảng cho độ tin cậy lâu dài</a:t>
            </a:r>
          </a:p>
          <a:p>
            <a:pPr algn="just">
              <a:lnSpc>
                <a:spcPts val="3688"/>
              </a:lnSpc>
            </a:pPr>
            <a:endParaRPr lang="en-US" sz="3479" b="1">
              <a:solidFill>
                <a:srgbClr val="FFFFFF"/>
              </a:solidFill>
              <a:latin typeface="Montserrat Semi-Bold"/>
              <a:ea typeface="Montserrat Semi-Bold"/>
              <a:cs typeface="Montserrat Semi-Bold"/>
              <a:sym typeface="Montserrat Semi-Bold"/>
            </a:endParaRPr>
          </a:p>
        </p:txBody>
      </p:sp>
      <p:sp>
        <p:nvSpPr>
          <p:cNvPr id="25" name="TextBox 25"/>
          <p:cNvSpPr txBox="1"/>
          <p:nvPr/>
        </p:nvSpPr>
        <p:spPr>
          <a:xfrm>
            <a:off x="494427" y="4342796"/>
            <a:ext cx="7829334" cy="2217420"/>
          </a:xfrm>
          <a:prstGeom prst="rect">
            <a:avLst/>
          </a:prstGeom>
        </p:spPr>
        <p:txBody>
          <a:bodyPr lIns="0" tIns="0" rIns="0" bIns="0" rtlCol="0" anchor="t">
            <a:spAutoFit/>
          </a:bodyPr>
          <a:lstStyle/>
          <a:p>
            <a:pPr marL="647700" lvl="1" indent="-323850" algn="just">
              <a:lnSpc>
                <a:spcPts val="4440"/>
              </a:lnSpc>
              <a:buFont typeface="Arial"/>
              <a:buChar char="•"/>
            </a:pPr>
            <a:r>
              <a:rPr lang="en-US" sz="3000">
                <a:solidFill>
                  <a:srgbClr val="FFFFFF"/>
                </a:solidFill>
                <a:latin typeface="Montserrat"/>
                <a:ea typeface="Montserrat"/>
                <a:cs typeface="Montserrat"/>
                <a:sym typeface="Montserrat"/>
              </a:rPr>
              <a:t>Thiết kế hiện đại, phù hợp môi trường văn phòng</a:t>
            </a:r>
          </a:p>
          <a:p>
            <a:pPr marL="647700" lvl="1" indent="-323850" algn="just">
              <a:lnSpc>
                <a:spcPts val="4440"/>
              </a:lnSpc>
              <a:buFont typeface="Arial"/>
              <a:buChar char="•"/>
            </a:pPr>
            <a:r>
              <a:rPr lang="en-US" sz="3000">
                <a:solidFill>
                  <a:srgbClr val="FFFFFF"/>
                </a:solidFill>
                <a:latin typeface="Montserrat"/>
                <a:ea typeface="Montserrat"/>
                <a:cs typeface="Montserrat"/>
                <a:sym typeface="Montserrat"/>
              </a:rPr>
              <a:t>Độ bền chuẩn doanh nghiệp</a:t>
            </a:r>
          </a:p>
          <a:p>
            <a:pPr algn="just">
              <a:lnSpc>
                <a:spcPts val="4440"/>
              </a:lnSpc>
            </a:pPr>
            <a:endParaRPr lang="en-US" sz="3000">
              <a:solidFill>
                <a:srgbClr val="FFFFFF"/>
              </a:solidFill>
              <a:latin typeface="Montserrat"/>
              <a:ea typeface="Montserrat"/>
              <a:cs typeface="Montserrat"/>
              <a:sym typeface="Montserrat"/>
            </a:endParaRPr>
          </a:p>
        </p:txBody>
      </p:sp>
      <p:sp>
        <p:nvSpPr>
          <p:cNvPr id="26" name="TextBox 26"/>
          <p:cNvSpPr txBox="1"/>
          <p:nvPr/>
        </p:nvSpPr>
        <p:spPr>
          <a:xfrm>
            <a:off x="675294" y="8258485"/>
            <a:ext cx="7467600" cy="1756410"/>
          </a:xfrm>
          <a:prstGeom prst="rect">
            <a:avLst/>
          </a:prstGeom>
        </p:spPr>
        <p:txBody>
          <a:bodyPr lIns="0" tIns="0" rIns="0" bIns="0" rtlCol="0" anchor="t">
            <a:spAutoFit/>
          </a:bodyPr>
          <a:lstStyle/>
          <a:p>
            <a:pPr marL="647700" lvl="1" indent="-323850" algn="just">
              <a:lnSpc>
                <a:spcPts val="4770"/>
              </a:lnSpc>
              <a:buFont typeface="Arial"/>
              <a:buChar char="•"/>
            </a:pPr>
            <a:r>
              <a:rPr lang="en-US" sz="3000">
                <a:solidFill>
                  <a:srgbClr val="FFFFFF"/>
                </a:solidFill>
                <a:latin typeface="Montserrat"/>
                <a:ea typeface="Montserrat"/>
                <a:cs typeface="Montserrat"/>
                <a:sym typeface="Montserrat"/>
              </a:rPr>
              <a:t>Quy trình kiểm định nghiêm ngặt</a:t>
            </a:r>
          </a:p>
          <a:p>
            <a:pPr marL="647700" lvl="1" indent="-323850" algn="just">
              <a:lnSpc>
                <a:spcPts val="4770"/>
              </a:lnSpc>
              <a:buFont typeface="Arial"/>
              <a:buChar char="•"/>
            </a:pPr>
            <a:r>
              <a:rPr lang="en-US" sz="3000">
                <a:solidFill>
                  <a:srgbClr val="FFFFFF"/>
                </a:solidFill>
                <a:latin typeface="Montserrat"/>
                <a:ea typeface="Montserrat"/>
                <a:cs typeface="Montserrat"/>
                <a:sym typeface="Montserrat"/>
              </a:rPr>
              <a:t>Vật liệu cao cấp – Tản nhiệt tối ưu</a:t>
            </a:r>
          </a:p>
          <a:p>
            <a:pPr marL="647700" lvl="1" indent="-323850" algn="just">
              <a:lnSpc>
                <a:spcPts val="4770"/>
              </a:lnSpc>
              <a:buFont typeface="Arial"/>
              <a:buChar char="•"/>
            </a:pPr>
            <a:r>
              <a:rPr lang="en-US" sz="3000">
                <a:solidFill>
                  <a:srgbClr val="FFFFFF"/>
                </a:solidFill>
                <a:latin typeface="Montserrat"/>
                <a:ea typeface="Montserrat"/>
                <a:cs typeface="Montserrat"/>
                <a:sym typeface="Montserrat"/>
              </a:rPr>
              <a:t>Cam kết hiệu năng ổn định lâu dài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5236014" y="9258300"/>
            <a:ext cx="254687" cy="25468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5" name="Group 5"/>
          <p:cNvGrpSpPr/>
          <p:nvPr/>
        </p:nvGrpSpPr>
        <p:grpSpPr>
          <a:xfrm>
            <a:off x="15688138" y="9258300"/>
            <a:ext cx="254687" cy="2546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8" name="Group 8"/>
          <p:cNvGrpSpPr/>
          <p:nvPr/>
        </p:nvGrpSpPr>
        <p:grpSpPr>
          <a:xfrm>
            <a:off x="16140263" y="9258300"/>
            <a:ext cx="254687" cy="2546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1" name="Group 11"/>
          <p:cNvGrpSpPr/>
          <p:nvPr/>
        </p:nvGrpSpPr>
        <p:grpSpPr>
          <a:xfrm>
            <a:off x="16592387" y="9258300"/>
            <a:ext cx="254687" cy="2546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ID"/>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sp>
        <p:nvSpPr>
          <p:cNvPr id="14" name="Freeform 1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5102" b="-13342"/>
            </a:stretch>
          </a:blipFill>
        </p:spPr>
        <p:txBody>
          <a:bodyPr/>
          <a:lstStyle/>
          <a:p>
            <a:endParaRPr lang="en-ID"/>
          </a:p>
        </p:txBody>
      </p:sp>
      <p:sp>
        <p:nvSpPr>
          <p:cNvPr id="15" name="TextBox 15"/>
          <p:cNvSpPr txBox="1"/>
          <p:nvPr/>
        </p:nvSpPr>
        <p:spPr>
          <a:xfrm>
            <a:off x="-502993" y="3981453"/>
            <a:ext cx="19293986" cy="2076444"/>
          </a:xfrm>
          <a:prstGeom prst="rect">
            <a:avLst/>
          </a:prstGeom>
        </p:spPr>
        <p:txBody>
          <a:bodyPr lIns="0" tIns="0" rIns="0" bIns="0" rtlCol="0" anchor="t">
            <a:spAutoFit/>
          </a:bodyPr>
          <a:lstStyle/>
          <a:p>
            <a:pPr algn="ctr">
              <a:lnSpc>
                <a:spcPts val="16800"/>
              </a:lnSpc>
            </a:pPr>
            <a:r>
              <a:rPr lang="en-US" sz="12000" b="1">
                <a:solidFill>
                  <a:srgbClr val="FFFFFF"/>
                </a:solidFill>
                <a:latin typeface="Tomorrow Bold"/>
                <a:ea typeface="Tomorrow Bold"/>
                <a:cs typeface="Tomorrow Bold"/>
                <a:sym typeface="Tomorrow Bold"/>
              </a:rPr>
              <a:t>G I Á T R Ị G I A T Ă N 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365460" y="-2155133"/>
            <a:ext cx="10104902" cy="3371239"/>
            <a:chOff x="0" y="0"/>
            <a:chExt cx="2661373" cy="887898"/>
          </a:xfrm>
        </p:grpSpPr>
        <p:sp>
          <p:nvSpPr>
            <p:cNvPr id="3" name="Freeform 3"/>
            <p:cNvSpPr/>
            <p:nvPr/>
          </p:nvSpPr>
          <p:spPr>
            <a:xfrm>
              <a:off x="0" y="0"/>
              <a:ext cx="2661373" cy="887898"/>
            </a:xfrm>
            <a:custGeom>
              <a:avLst/>
              <a:gdLst/>
              <a:ahLst/>
              <a:cxnLst/>
              <a:rect l="l" t="t" r="r" b="b"/>
              <a:pathLst>
                <a:path w="2661373" h="887898">
                  <a:moveTo>
                    <a:pt x="76615" y="0"/>
                  </a:moveTo>
                  <a:lnTo>
                    <a:pt x="2584758" y="0"/>
                  </a:lnTo>
                  <a:cubicBezTo>
                    <a:pt x="2627071" y="0"/>
                    <a:pt x="2661373" y="34302"/>
                    <a:pt x="2661373" y="76615"/>
                  </a:cubicBezTo>
                  <a:lnTo>
                    <a:pt x="2661373" y="811283"/>
                  </a:lnTo>
                  <a:cubicBezTo>
                    <a:pt x="2661373" y="853596"/>
                    <a:pt x="2627071" y="887898"/>
                    <a:pt x="2584758" y="887898"/>
                  </a:cubicBezTo>
                  <a:lnTo>
                    <a:pt x="76615" y="887898"/>
                  </a:lnTo>
                  <a:cubicBezTo>
                    <a:pt x="34302" y="887898"/>
                    <a:pt x="0" y="853596"/>
                    <a:pt x="0" y="811283"/>
                  </a:cubicBezTo>
                  <a:lnTo>
                    <a:pt x="0" y="76615"/>
                  </a:lnTo>
                  <a:cubicBezTo>
                    <a:pt x="0" y="34302"/>
                    <a:pt x="34302" y="0"/>
                    <a:pt x="76615" y="0"/>
                  </a:cubicBezTo>
                  <a:close/>
                </a:path>
              </a:pathLst>
            </a:custGeom>
            <a:solidFill>
              <a:srgbClr val="0D5676"/>
            </a:solidFill>
          </p:spPr>
          <p:txBody>
            <a:bodyPr/>
            <a:lstStyle/>
            <a:p>
              <a:endParaRPr lang="en-ID"/>
            </a:p>
          </p:txBody>
        </p:sp>
        <p:sp>
          <p:nvSpPr>
            <p:cNvPr id="4" name="TextBox 4"/>
            <p:cNvSpPr txBox="1"/>
            <p:nvPr/>
          </p:nvSpPr>
          <p:spPr>
            <a:xfrm>
              <a:off x="0" y="-47625"/>
              <a:ext cx="2661373" cy="935523"/>
            </a:xfrm>
            <a:prstGeom prst="rect">
              <a:avLst/>
            </a:prstGeom>
          </p:spPr>
          <p:txBody>
            <a:bodyPr lIns="50800" tIns="50800" rIns="50800" bIns="50800" rtlCol="0" anchor="ctr"/>
            <a:lstStyle/>
            <a:p>
              <a:pPr algn="ctr">
                <a:lnSpc>
                  <a:spcPts val="2538"/>
                </a:lnSpc>
              </a:pPr>
              <a:endParaRPr/>
            </a:p>
          </p:txBody>
        </p:sp>
      </p:grpSp>
      <p:grpSp>
        <p:nvGrpSpPr>
          <p:cNvPr id="5" name="Group 5"/>
          <p:cNvGrpSpPr/>
          <p:nvPr/>
        </p:nvGrpSpPr>
        <p:grpSpPr>
          <a:xfrm>
            <a:off x="15236014" y="9258300"/>
            <a:ext cx="254687" cy="2546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8" name="Group 8"/>
          <p:cNvGrpSpPr/>
          <p:nvPr/>
        </p:nvGrpSpPr>
        <p:grpSpPr>
          <a:xfrm>
            <a:off x="15688138" y="9258300"/>
            <a:ext cx="254687" cy="2546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1" name="Group 11"/>
          <p:cNvGrpSpPr/>
          <p:nvPr/>
        </p:nvGrpSpPr>
        <p:grpSpPr>
          <a:xfrm>
            <a:off x="16140263" y="9258300"/>
            <a:ext cx="254687" cy="2546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4" name="Group 14"/>
          <p:cNvGrpSpPr/>
          <p:nvPr/>
        </p:nvGrpSpPr>
        <p:grpSpPr>
          <a:xfrm>
            <a:off x="16592387" y="9258300"/>
            <a:ext cx="254687" cy="2546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ID"/>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7" name="Group 17"/>
          <p:cNvGrpSpPr/>
          <p:nvPr/>
        </p:nvGrpSpPr>
        <p:grpSpPr>
          <a:xfrm>
            <a:off x="11444073" y="4280599"/>
            <a:ext cx="1024327" cy="1002393"/>
            <a:chOff x="0" y="0"/>
            <a:chExt cx="269782" cy="264005"/>
          </a:xfrm>
        </p:grpSpPr>
        <p:sp>
          <p:nvSpPr>
            <p:cNvPr id="18" name="Freeform 18"/>
            <p:cNvSpPr/>
            <p:nvPr/>
          </p:nvSpPr>
          <p:spPr>
            <a:xfrm>
              <a:off x="0" y="0"/>
              <a:ext cx="269782" cy="264005"/>
            </a:xfrm>
            <a:custGeom>
              <a:avLst/>
              <a:gdLst/>
              <a:ahLst/>
              <a:cxnLst/>
              <a:rect l="l" t="t" r="r" b="b"/>
              <a:pathLst>
                <a:path w="269782" h="264005">
                  <a:moveTo>
                    <a:pt x="132002" y="0"/>
                  </a:moveTo>
                  <a:lnTo>
                    <a:pt x="137779" y="0"/>
                  </a:lnTo>
                  <a:cubicBezTo>
                    <a:pt x="172788" y="0"/>
                    <a:pt x="206364" y="13907"/>
                    <a:pt x="231119" y="38663"/>
                  </a:cubicBezTo>
                  <a:cubicBezTo>
                    <a:pt x="255874" y="63418"/>
                    <a:pt x="269782" y="96993"/>
                    <a:pt x="269782" y="132002"/>
                  </a:cubicBezTo>
                  <a:lnTo>
                    <a:pt x="269782" y="132002"/>
                  </a:lnTo>
                  <a:cubicBezTo>
                    <a:pt x="269782" y="204905"/>
                    <a:pt x="210682" y="264005"/>
                    <a:pt x="137779" y="264005"/>
                  </a:cubicBezTo>
                  <a:lnTo>
                    <a:pt x="132002" y="264005"/>
                  </a:lnTo>
                  <a:cubicBezTo>
                    <a:pt x="59099" y="264005"/>
                    <a:pt x="0" y="204905"/>
                    <a:pt x="0" y="132002"/>
                  </a:cubicBezTo>
                  <a:lnTo>
                    <a:pt x="0" y="132002"/>
                  </a:lnTo>
                  <a:cubicBezTo>
                    <a:pt x="0" y="59099"/>
                    <a:pt x="59099" y="0"/>
                    <a:pt x="132002" y="0"/>
                  </a:cubicBezTo>
                  <a:close/>
                </a:path>
              </a:pathLst>
            </a:custGeom>
            <a:solidFill>
              <a:srgbClr val="1C7EAA"/>
            </a:solidFill>
          </p:spPr>
          <p:txBody>
            <a:bodyPr/>
            <a:lstStyle/>
            <a:p>
              <a:endParaRPr lang="en-ID"/>
            </a:p>
          </p:txBody>
        </p:sp>
        <p:sp>
          <p:nvSpPr>
            <p:cNvPr id="19" name="TextBox 19"/>
            <p:cNvSpPr txBox="1"/>
            <p:nvPr/>
          </p:nvSpPr>
          <p:spPr>
            <a:xfrm>
              <a:off x="0" y="-28575"/>
              <a:ext cx="269782" cy="292580"/>
            </a:xfrm>
            <a:prstGeom prst="rect">
              <a:avLst/>
            </a:prstGeom>
          </p:spPr>
          <p:txBody>
            <a:bodyPr lIns="50800" tIns="50800" rIns="50800" bIns="50800" rtlCol="0" anchor="ctr"/>
            <a:lstStyle/>
            <a:p>
              <a:pPr algn="ctr">
                <a:lnSpc>
                  <a:spcPts val="1698"/>
                </a:lnSpc>
              </a:pPr>
              <a:endParaRPr/>
            </a:p>
          </p:txBody>
        </p:sp>
      </p:grpSp>
      <p:grpSp>
        <p:nvGrpSpPr>
          <p:cNvPr id="20" name="Group 20"/>
          <p:cNvGrpSpPr/>
          <p:nvPr/>
        </p:nvGrpSpPr>
        <p:grpSpPr>
          <a:xfrm>
            <a:off x="4739442" y="4131598"/>
            <a:ext cx="1024327" cy="1002393"/>
            <a:chOff x="0" y="0"/>
            <a:chExt cx="269782" cy="264005"/>
          </a:xfrm>
        </p:grpSpPr>
        <p:sp>
          <p:nvSpPr>
            <p:cNvPr id="21" name="Freeform 21"/>
            <p:cNvSpPr/>
            <p:nvPr/>
          </p:nvSpPr>
          <p:spPr>
            <a:xfrm>
              <a:off x="0" y="0"/>
              <a:ext cx="269782" cy="264005"/>
            </a:xfrm>
            <a:custGeom>
              <a:avLst/>
              <a:gdLst/>
              <a:ahLst/>
              <a:cxnLst/>
              <a:rect l="l" t="t" r="r" b="b"/>
              <a:pathLst>
                <a:path w="269782" h="264005">
                  <a:moveTo>
                    <a:pt x="132002" y="0"/>
                  </a:moveTo>
                  <a:lnTo>
                    <a:pt x="137779" y="0"/>
                  </a:lnTo>
                  <a:cubicBezTo>
                    <a:pt x="172788" y="0"/>
                    <a:pt x="206364" y="13907"/>
                    <a:pt x="231119" y="38663"/>
                  </a:cubicBezTo>
                  <a:cubicBezTo>
                    <a:pt x="255874" y="63418"/>
                    <a:pt x="269782" y="96993"/>
                    <a:pt x="269782" y="132002"/>
                  </a:cubicBezTo>
                  <a:lnTo>
                    <a:pt x="269782" y="132002"/>
                  </a:lnTo>
                  <a:cubicBezTo>
                    <a:pt x="269782" y="204905"/>
                    <a:pt x="210682" y="264005"/>
                    <a:pt x="137779" y="264005"/>
                  </a:cubicBezTo>
                  <a:lnTo>
                    <a:pt x="132002" y="264005"/>
                  </a:lnTo>
                  <a:cubicBezTo>
                    <a:pt x="59099" y="264005"/>
                    <a:pt x="0" y="204905"/>
                    <a:pt x="0" y="132002"/>
                  </a:cubicBezTo>
                  <a:lnTo>
                    <a:pt x="0" y="132002"/>
                  </a:lnTo>
                  <a:cubicBezTo>
                    <a:pt x="0" y="59099"/>
                    <a:pt x="59099" y="0"/>
                    <a:pt x="132002" y="0"/>
                  </a:cubicBezTo>
                  <a:close/>
                </a:path>
              </a:pathLst>
            </a:custGeom>
            <a:solidFill>
              <a:srgbClr val="1C7EAA"/>
            </a:solidFill>
          </p:spPr>
          <p:txBody>
            <a:bodyPr/>
            <a:lstStyle/>
            <a:p>
              <a:endParaRPr lang="en-ID"/>
            </a:p>
          </p:txBody>
        </p:sp>
        <p:sp>
          <p:nvSpPr>
            <p:cNvPr id="22" name="TextBox 22"/>
            <p:cNvSpPr txBox="1"/>
            <p:nvPr/>
          </p:nvSpPr>
          <p:spPr>
            <a:xfrm>
              <a:off x="0" y="-28575"/>
              <a:ext cx="269782" cy="292580"/>
            </a:xfrm>
            <a:prstGeom prst="rect">
              <a:avLst/>
            </a:prstGeom>
          </p:spPr>
          <p:txBody>
            <a:bodyPr lIns="50800" tIns="50800" rIns="50800" bIns="50800" rtlCol="0" anchor="ctr"/>
            <a:lstStyle/>
            <a:p>
              <a:pPr algn="ctr">
                <a:lnSpc>
                  <a:spcPts val="1698"/>
                </a:lnSpc>
              </a:pPr>
              <a:endParaRPr/>
            </a:p>
          </p:txBody>
        </p:sp>
      </p:grpSp>
      <p:grpSp>
        <p:nvGrpSpPr>
          <p:cNvPr id="23" name="Group 23"/>
          <p:cNvGrpSpPr/>
          <p:nvPr/>
        </p:nvGrpSpPr>
        <p:grpSpPr>
          <a:xfrm>
            <a:off x="4863317" y="7564520"/>
            <a:ext cx="1024327" cy="1002393"/>
            <a:chOff x="0" y="0"/>
            <a:chExt cx="269782" cy="264005"/>
          </a:xfrm>
        </p:grpSpPr>
        <p:sp>
          <p:nvSpPr>
            <p:cNvPr id="24" name="Freeform 24"/>
            <p:cNvSpPr/>
            <p:nvPr/>
          </p:nvSpPr>
          <p:spPr>
            <a:xfrm>
              <a:off x="0" y="0"/>
              <a:ext cx="269782" cy="264005"/>
            </a:xfrm>
            <a:custGeom>
              <a:avLst/>
              <a:gdLst/>
              <a:ahLst/>
              <a:cxnLst/>
              <a:rect l="l" t="t" r="r" b="b"/>
              <a:pathLst>
                <a:path w="269782" h="264005">
                  <a:moveTo>
                    <a:pt x="132002" y="0"/>
                  </a:moveTo>
                  <a:lnTo>
                    <a:pt x="137779" y="0"/>
                  </a:lnTo>
                  <a:cubicBezTo>
                    <a:pt x="172788" y="0"/>
                    <a:pt x="206364" y="13907"/>
                    <a:pt x="231119" y="38663"/>
                  </a:cubicBezTo>
                  <a:cubicBezTo>
                    <a:pt x="255874" y="63418"/>
                    <a:pt x="269782" y="96993"/>
                    <a:pt x="269782" y="132002"/>
                  </a:cubicBezTo>
                  <a:lnTo>
                    <a:pt x="269782" y="132002"/>
                  </a:lnTo>
                  <a:cubicBezTo>
                    <a:pt x="269782" y="204905"/>
                    <a:pt x="210682" y="264005"/>
                    <a:pt x="137779" y="264005"/>
                  </a:cubicBezTo>
                  <a:lnTo>
                    <a:pt x="132002" y="264005"/>
                  </a:lnTo>
                  <a:cubicBezTo>
                    <a:pt x="59099" y="264005"/>
                    <a:pt x="0" y="204905"/>
                    <a:pt x="0" y="132002"/>
                  </a:cubicBezTo>
                  <a:lnTo>
                    <a:pt x="0" y="132002"/>
                  </a:lnTo>
                  <a:cubicBezTo>
                    <a:pt x="0" y="59099"/>
                    <a:pt x="59099" y="0"/>
                    <a:pt x="132002" y="0"/>
                  </a:cubicBezTo>
                  <a:close/>
                </a:path>
              </a:pathLst>
            </a:custGeom>
            <a:solidFill>
              <a:srgbClr val="1C7EAA"/>
            </a:solidFill>
            <a:ln cap="sq">
              <a:noFill/>
              <a:prstDash val="solid"/>
              <a:miter/>
            </a:ln>
          </p:spPr>
          <p:txBody>
            <a:bodyPr/>
            <a:lstStyle/>
            <a:p>
              <a:endParaRPr lang="en-ID"/>
            </a:p>
          </p:txBody>
        </p:sp>
        <p:sp>
          <p:nvSpPr>
            <p:cNvPr id="25" name="TextBox 25"/>
            <p:cNvSpPr txBox="1"/>
            <p:nvPr/>
          </p:nvSpPr>
          <p:spPr>
            <a:xfrm>
              <a:off x="0" y="-28575"/>
              <a:ext cx="269782" cy="292580"/>
            </a:xfrm>
            <a:prstGeom prst="rect">
              <a:avLst/>
            </a:prstGeom>
          </p:spPr>
          <p:txBody>
            <a:bodyPr lIns="50800" tIns="50800" rIns="50800" bIns="50800" rtlCol="0" anchor="ctr"/>
            <a:lstStyle/>
            <a:p>
              <a:pPr marL="0" lvl="0" indent="0" algn="ctr">
                <a:lnSpc>
                  <a:spcPts val="1698"/>
                </a:lnSpc>
                <a:spcBef>
                  <a:spcPct val="0"/>
                </a:spcBef>
              </a:pPr>
              <a:endParaRPr/>
            </a:p>
          </p:txBody>
        </p:sp>
      </p:grpSp>
      <p:grpSp>
        <p:nvGrpSpPr>
          <p:cNvPr id="26" name="Group 26"/>
          <p:cNvGrpSpPr/>
          <p:nvPr/>
        </p:nvGrpSpPr>
        <p:grpSpPr>
          <a:xfrm>
            <a:off x="388816" y="2411512"/>
            <a:ext cx="3413993" cy="7875488"/>
            <a:chOff x="0" y="0"/>
            <a:chExt cx="528917" cy="1220119"/>
          </a:xfrm>
        </p:grpSpPr>
        <p:sp>
          <p:nvSpPr>
            <p:cNvPr id="27" name="Freeform 27"/>
            <p:cNvSpPr/>
            <p:nvPr/>
          </p:nvSpPr>
          <p:spPr>
            <a:xfrm>
              <a:off x="0" y="0"/>
              <a:ext cx="528917" cy="1220119"/>
            </a:xfrm>
            <a:custGeom>
              <a:avLst/>
              <a:gdLst/>
              <a:ahLst/>
              <a:cxnLst/>
              <a:rect l="l" t="t" r="r" b="b"/>
              <a:pathLst>
                <a:path w="528917" h="1220119">
                  <a:moveTo>
                    <a:pt x="0" y="0"/>
                  </a:moveTo>
                  <a:lnTo>
                    <a:pt x="528917" y="0"/>
                  </a:lnTo>
                  <a:lnTo>
                    <a:pt x="528917" y="1220119"/>
                  </a:lnTo>
                  <a:lnTo>
                    <a:pt x="0" y="1220119"/>
                  </a:lnTo>
                  <a:close/>
                </a:path>
              </a:pathLst>
            </a:custGeom>
            <a:blipFill>
              <a:blip r:embed="rId2"/>
              <a:stretch>
                <a:fillRect l="-193885" r="-52355"/>
              </a:stretch>
            </a:blipFill>
          </p:spPr>
          <p:txBody>
            <a:bodyPr/>
            <a:lstStyle/>
            <a:p>
              <a:endParaRPr lang="en-ID"/>
            </a:p>
          </p:txBody>
        </p:sp>
      </p:grpSp>
      <p:sp>
        <p:nvSpPr>
          <p:cNvPr id="28" name="TextBox 28"/>
          <p:cNvSpPr txBox="1"/>
          <p:nvPr/>
        </p:nvSpPr>
        <p:spPr>
          <a:xfrm>
            <a:off x="4863317" y="1232178"/>
            <a:ext cx="13149394" cy="2328568"/>
          </a:xfrm>
          <a:prstGeom prst="rect">
            <a:avLst/>
          </a:prstGeom>
        </p:spPr>
        <p:txBody>
          <a:bodyPr lIns="0" tIns="0" rIns="0" bIns="0" rtlCol="0" anchor="t">
            <a:spAutoFit/>
          </a:bodyPr>
          <a:lstStyle/>
          <a:p>
            <a:pPr algn="l">
              <a:lnSpc>
                <a:spcPts val="6212"/>
              </a:lnSpc>
            </a:pPr>
            <a:r>
              <a:rPr lang="en-US" sz="4706" b="1" spc="32">
                <a:solidFill>
                  <a:srgbClr val="FFFFFF"/>
                </a:solidFill>
                <a:latin typeface="Tomorrow Bold"/>
                <a:ea typeface="Tomorrow Bold"/>
                <a:cs typeface="Tomorrow Bold"/>
                <a:sym typeface="Tomorrow Bold"/>
              </a:rPr>
              <a:t>PHÂN TÍCH GIÁ GIA TĂNG CỦA SẢN PHẨM DELL LATITUDE 5430</a:t>
            </a:r>
          </a:p>
          <a:p>
            <a:pPr marL="0" lvl="0" indent="0" algn="l">
              <a:lnSpc>
                <a:spcPts val="6212"/>
              </a:lnSpc>
              <a:spcBef>
                <a:spcPct val="0"/>
              </a:spcBef>
            </a:pPr>
            <a:endParaRPr lang="en-US" sz="4706" b="1" spc="32">
              <a:solidFill>
                <a:srgbClr val="FFFFFF"/>
              </a:solidFill>
              <a:latin typeface="Tomorrow Bold"/>
              <a:ea typeface="Tomorrow Bold"/>
              <a:cs typeface="Tomorrow Bold"/>
              <a:sym typeface="Tomorrow Bold"/>
            </a:endParaRPr>
          </a:p>
        </p:txBody>
      </p:sp>
      <p:sp>
        <p:nvSpPr>
          <p:cNvPr id="29" name="TextBox 29"/>
          <p:cNvSpPr txBox="1"/>
          <p:nvPr/>
        </p:nvSpPr>
        <p:spPr>
          <a:xfrm>
            <a:off x="12730876" y="4298974"/>
            <a:ext cx="4932184" cy="1205865"/>
          </a:xfrm>
          <a:prstGeom prst="rect">
            <a:avLst/>
          </a:prstGeom>
        </p:spPr>
        <p:txBody>
          <a:bodyPr lIns="0" tIns="0" rIns="0" bIns="0" rtlCol="0" anchor="t">
            <a:spAutoFit/>
          </a:bodyPr>
          <a:lstStyle/>
          <a:p>
            <a:pPr algn="l">
              <a:lnSpc>
                <a:spcPts val="3180"/>
              </a:lnSpc>
            </a:pPr>
            <a:r>
              <a:rPr lang="en-US" sz="3000" b="1">
                <a:solidFill>
                  <a:srgbClr val="FFFFFF"/>
                </a:solidFill>
                <a:latin typeface="Montserrat Semi-Bold"/>
                <a:ea typeface="Montserrat Semi-Bold"/>
                <a:cs typeface="Montserrat Semi-Bold"/>
                <a:sym typeface="Montserrat Semi-Bold"/>
              </a:rPr>
              <a:t>CÁCH THỨC GIAO HÀNG, THANH TOÁN</a:t>
            </a:r>
          </a:p>
          <a:p>
            <a:pPr algn="l">
              <a:lnSpc>
                <a:spcPts val="3180"/>
              </a:lnSpc>
            </a:pPr>
            <a:endParaRPr lang="en-US" sz="3000" b="1">
              <a:solidFill>
                <a:srgbClr val="FFFFFF"/>
              </a:solidFill>
              <a:latin typeface="Montserrat Semi-Bold"/>
              <a:ea typeface="Montserrat Semi-Bold"/>
              <a:cs typeface="Montserrat Semi-Bold"/>
              <a:sym typeface="Montserrat Semi-Bold"/>
            </a:endParaRPr>
          </a:p>
        </p:txBody>
      </p:sp>
      <p:sp>
        <p:nvSpPr>
          <p:cNvPr id="30" name="TextBox 30"/>
          <p:cNvSpPr txBox="1"/>
          <p:nvPr/>
        </p:nvSpPr>
        <p:spPr>
          <a:xfrm>
            <a:off x="5866486" y="4208472"/>
            <a:ext cx="4984568" cy="654002"/>
          </a:xfrm>
          <a:prstGeom prst="rect">
            <a:avLst/>
          </a:prstGeom>
        </p:spPr>
        <p:txBody>
          <a:bodyPr lIns="0" tIns="0" rIns="0" bIns="0" rtlCol="0" anchor="t">
            <a:spAutoFit/>
          </a:bodyPr>
          <a:lstStyle/>
          <a:p>
            <a:pPr algn="l">
              <a:lnSpc>
                <a:spcPts val="3071"/>
              </a:lnSpc>
            </a:pPr>
            <a:r>
              <a:rPr lang="en-US" sz="2897" b="1">
                <a:solidFill>
                  <a:srgbClr val="FFFFFF"/>
                </a:solidFill>
                <a:latin typeface="Montserrat Semi-Bold"/>
                <a:ea typeface="Montserrat Semi-Bold"/>
                <a:cs typeface="Montserrat Semi-Bold"/>
                <a:sym typeface="Montserrat Semi-Bold"/>
              </a:rPr>
              <a:t>SỰ CUNG ỨNG SẢN PHẨM</a:t>
            </a:r>
          </a:p>
          <a:p>
            <a:pPr algn="l">
              <a:lnSpc>
                <a:spcPts val="2223"/>
              </a:lnSpc>
            </a:pPr>
            <a:endParaRPr lang="en-US" sz="2897" b="1">
              <a:solidFill>
                <a:srgbClr val="FFFFFF"/>
              </a:solidFill>
              <a:latin typeface="Montserrat Semi-Bold"/>
              <a:ea typeface="Montserrat Semi-Bold"/>
              <a:cs typeface="Montserrat Semi-Bold"/>
              <a:sym typeface="Montserrat Semi-Bold"/>
            </a:endParaRPr>
          </a:p>
        </p:txBody>
      </p:sp>
      <p:sp>
        <p:nvSpPr>
          <p:cNvPr id="31" name="TextBox 31"/>
          <p:cNvSpPr txBox="1"/>
          <p:nvPr/>
        </p:nvSpPr>
        <p:spPr>
          <a:xfrm>
            <a:off x="5763769" y="4629107"/>
            <a:ext cx="4260566" cy="1805279"/>
          </a:xfrm>
          <a:prstGeom prst="rect">
            <a:avLst/>
          </a:prstGeom>
        </p:spPr>
        <p:txBody>
          <a:bodyPr lIns="0" tIns="0" rIns="0" bIns="0" rtlCol="0" anchor="t">
            <a:spAutoFit/>
          </a:bodyPr>
          <a:lstStyle/>
          <a:p>
            <a:pPr marL="496574" lvl="1" indent="-248287" algn="l">
              <a:lnSpc>
                <a:spcPts val="3620"/>
              </a:lnSpc>
              <a:buFont typeface="Arial"/>
              <a:buChar char="•"/>
            </a:pPr>
            <a:r>
              <a:rPr lang="en-US" sz="2300">
                <a:solidFill>
                  <a:srgbClr val="FFFFFF"/>
                </a:solidFill>
                <a:latin typeface="Montserrat"/>
                <a:ea typeface="Montserrat"/>
                <a:cs typeface="Montserrat"/>
                <a:sym typeface="Montserrat"/>
              </a:rPr>
              <a:t>Tại đại lý, cửa hàng</a:t>
            </a:r>
          </a:p>
          <a:p>
            <a:pPr marL="496574" lvl="1" indent="-248287" algn="l">
              <a:lnSpc>
                <a:spcPts val="3620"/>
              </a:lnSpc>
              <a:buFont typeface="Arial"/>
              <a:buChar char="•"/>
            </a:pPr>
            <a:r>
              <a:rPr lang="en-US" sz="2300">
                <a:solidFill>
                  <a:srgbClr val="FFFFFF"/>
                </a:solidFill>
                <a:latin typeface="Montserrat"/>
                <a:ea typeface="Montserrat"/>
                <a:cs typeface="Montserrat"/>
                <a:sym typeface="Montserrat"/>
              </a:rPr>
              <a:t>Online trên website</a:t>
            </a:r>
          </a:p>
          <a:p>
            <a:pPr algn="l">
              <a:lnSpc>
                <a:spcPts val="3620"/>
              </a:lnSpc>
            </a:pPr>
            <a:endParaRPr lang="en-US" sz="2300">
              <a:solidFill>
                <a:srgbClr val="FFFFFF"/>
              </a:solidFill>
              <a:latin typeface="Montserrat"/>
              <a:ea typeface="Montserrat"/>
              <a:cs typeface="Montserrat"/>
              <a:sym typeface="Montserrat"/>
            </a:endParaRPr>
          </a:p>
          <a:p>
            <a:pPr algn="l">
              <a:lnSpc>
                <a:spcPts val="3620"/>
              </a:lnSpc>
            </a:pPr>
            <a:endParaRPr lang="en-US" sz="2300">
              <a:solidFill>
                <a:srgbClr val="FFFFFF"/>
              </a:solidFill>
              <a:latin typeface="Montserrat"/>
              <a:ea typeface="Montserrat"/>
              <a:cs typeface="Montserrat"/>
              <a:sym typeface="Montserrat"/>
            </a:endParaRPr>
          </a:p>
        </p:txBody>
      </p:sp>
      <p:sp>
        <p:nvSpPr>
          <p:cNvPr id="32" name="TextBox 32"/>
          <p:cNvSpPr txBox="1"/>
          <p:nvPr/>
        </p:nvSpPr>
        <p:spPr>
          <a:xfrm>
            <a:off x="11567949" y="4617648"/>
            <a:ext cx="776576" cy="393828"/>
          </a:xfrm>
          <a:prstGeom prst="rect">
            <a:avLst/>
          </a:prstGeom>
        </p:spPr>
        <p:txBody>
          <a:bodyPr lIns="0" tIns="0" rIns="0" bIns="0" rtlCol="0" anchor="t">
            <a:spAutoFit/>
          </a:bodyPr>
          <a:lstStyle/>
          <a:p>
            <a:pPr algn="ctr">
              <a:lnSpc>
                <a:spcPts val="3036"/>
              </a:lnSpc>
            </a:pPr>
            <a:r>
              <a:rPr lang="en-US" sz="2864" b="1">
                <a:solidFill>
                  <a:srgbClr val="FFFFFF"/>
                </a:solidFill>
                <a:latin typeface="Montserrat Medium"/>
                <a:ea typeface="Montserrat Medium"/>
                <a:cs typeface="Montserrat Medium"/>
                <a:sym typeface="Montserrat Medium"/>
              </a:rPr>
              <a:t>02</a:t>
            </a:r>
          </a:p>
        </p:txBody>
      </p:sp>
      <p:sp>
        <p:nvSpPr>
          <p:cNvPr id="33" name="TextBox 33"/>
          <p:cNvSpPr txBox="1"/>
          <p:nvPr/>
        </p:nvSpPr>
        <p:spPr>
          <a:xfrm>
            <a:off x="4863317" y="4468647"/>
            <a:ext cx="776576" cy="393828"/>
          </a:xfrm>
          <a:prstGeom prst="rect">
            <a:avLst/>
          </a:prstGeom>
        </p:spPr>
        <p:txBody>
          <a:bodyPr lIns="0" tIns="0" rIns="0" bIns="0" rtlCol="0" anchor="t">
            <a:spAutoFit/>
          </a:bodyPr>
          <a:lstStyle/>
          <a:p>
            <a:pPr algn="ctr">
              <a:lnSpc>
                <a:spcPts val="3036"/>
              </a:lnSpc>
            </a:pPr>
            <a:r>
              <a:rPr lang="en-US" sz="2864" b="1">
                <a:solidFill>
                  <a:srgbClr val="FFFFFF"/>
                </a:solidFill>
                <a:latin typeface="Montserrat Medium"/>
                <a:ea typeface="Montserrat Medium"/>
                <a:cs typeface="Montserrat Medium"/>
                <a:sym typeface="Montserrat Medium"/>
              </a:rPr>
              <a:t>01</a:t>
            </a:r>
          </a:p>
        </p:txBody>
      </p:sp>
      <p:sp>
        <p:nvSpPr>
          <p:cNvPr id="34" name="TextBox 34"/>
          <p:cNvSpPr txBox="1"/>
          <p:nvPr/>
        </p:nvSpPr>
        <p:spPr>
          <a:xfrm>
            <a:off x="5990362" y="7612145"/>
            <a:ext cx="4860692" cy="805815"/>
          </a:xfrm>
          <a:prstGeom prst="rect">
            <a:avLst/>
          </a:prstGeom>
        </p:spPr>
        <p:txBody>
          <a:bodyPr lIns="0" tIns="0" rIns="0" bIns="0" rtlCol="0" anchor="t">
            <a:spAutoFit/>
          </a:bodyPr>
          <a:lstStyle/>
          <a:p>
            <a:pPr algn="l">
              <a:lnSpc>
                <a:spcPts val="3180"/>
              </a:lnSpc>
            </a:pPr>
            <a:r>
              <a:rPr lang="en-US" sz="3000" b="1">
                <a:solidFill>
                  <a:srgbClr val="FFFFFF"/>
                </a:solidFill>
                <a:latin typeface="Montserrat Semi-Bold"/>
                <a:ea typeface="Montserrat Semi-Bold"/>
                <a:cs typeface="Montserrat Semi-Bold"/>
                <a:sym typeface="Montserrat Semi-Bold"/>
              </a:rPr>
              <a:t>DỊCH VỤ HẬU MÃI</a:t>
            </a:r>
          </a:p>
          <a:p>
            <a:pPr algn="l">
              <a:lnSpc>
                <a:spcPts val="3180"/>
              </a:lnSpc>
            </a:pPr>
            <a:endParaRPr lang="en-US" sz="3000" b="1">
              <a:solidFill>
                <a:srgbClr val="FFFFFF"/>
              </a:solidFill>
              <a:latin typeface="Montserrat Semi-Bold"/>
              <a:ea typeface="Montserrat Semi-Bold"/>
              <a:cs typeface="Montserrat Semi-Bold"/>
              <a:sym typeface="Montserrat Semi-Bold"/>
            </a:endParaRPr>
          </a:p>
        </p:txBody>
      </p:sp>
      <p:sp>
        <p:nvSpPr>
          <p:cNvPr id="35" name="TextBox 35"/>
          <p:cNvSpPr txBox="1"/>
          <p:nvPr/>
        </p:nvSpPr>
        <p:spPr>
          <a:xfrm>
            <a:off x="4987193" y="7901569"/>
            <a:ext cx="776576" cy="393828"/>
          </a:xfrm>
          <a:prstGeom prst="rect">
            <a:avLst/>
          </a:prstGeom>
        </p:spPr>
        <p:txBody>
          <a:bodyPr lIns="0" tIns="0" rIns="0" bIns="0" rtlCol="0" anchor="t">
            <a:spAutoFit/>
          </a:bodyPr>
          <a:lstStyle/>
          <a:p>
            <a:pPr algn="ctr">
              <a:lnSpc>
                <a:spcPts val="3036"/>
              </a:lnSpc>
            </a:pPr>
            <a:r>
              <a:rPr lang="en-US" sz="2864" b="1">
                <a:solidFill>
                  <a:srgbClr val="FFFFFF"/>
                </a:solidFill>
                <a:latin typeface="Montserrat Medium"/>
                <a:ea typeface="Montserrat Medium"/>
                <a:cs typeface="Montserrat Medium"/>
                <a:sym typeface="Montserrat Medium"/>
              </a:rPr>
              <a:t>03</a:t>
            </a:r>
          </a:p>
        </p:txBody>
      </p:sp>
      <p:grpSp>
        <p:nvGrpSpPr>
          <p:cNvPr id="36" name="Group 36"/>
          <p:cNvGrpSpPr/>
          <p:nvPr/>
        </p:nvGrpSpPr>
        <p:grpSpPr>
          <a:xfrm>
            <a:off x="11444073" y="7564520"/>
            <a:ext cx="1024327" cy="1002393"/>
            <a:chOff x="0" y="0"/>
            <a:chExt cx="269782" cy="264005"/>
          </a:xfrm>
        </p:grpSpPr>
        <p:sp>
          <p:nvSpPr>
            <p:cNvPr id="37" name="Freeform 37"/>
            <p:cNvSpPr/>
            <p:nvPr/>
          </p:nvSpPr>
          <p:spPr>
            <a:xfrm>
              <a:off x="0" y="0"/>
              <a:ext cx="269782" cy="264005"/>
            </a:xfrm>
            <a:custGeom>
              <a:avLst/>
              <a:gdLst/>
              <a:ahLst/>
              <a:cxnLst/>
              <a:rect l="l" t="t" r="r" b="b"/>
              <a:pathLst>
                <a:path w="269782" h="264005">
                  <a:moveTo>
                    <a:pt x="132002" y="0"/>
                  </a:moveTo>
                  <a:lnTo>
                    <a:pt x="137779" y="0"/>
                  </a:lnTo>
                  <a:cubicBezTo>
                    <a:pt x="172788" y="0"/>
                    <a:pt x="206364" y="13907"/>
                    <a:pt x="231119" y="38663"/>
                  </a:cubicBezTo>
                  <a:cubicBezTo>
                    <a:pt x="255874" y="63418"/>
                    <a:pt x="269782" y="96993"/>
                    <a:pt x="269782" y="132002"/>
                  </a:cubicBezTo>
                  <a:lnTo>
                    <a:pt x="269782" y="132002"/>
                  </a:lnTo>
                  <a:cubicBezTo>
                    <a:pt x="269782" y="204905"/>
                    <a:pt x="210682" y="264005"/>
                    <a:pt x="137779" y="264005"/>
                  </a:cubicBezTo>
                  <a:lnTo>
                    <a:pt x="132002" y="264005"/>
                  </a:lnTo>
                  <a:cubicBezTo>
                    <a:pt x="59099" y="264005"/>
                    <a:pt x="0" y="204905"/>
                    <a:pt x="0" y="132002"/>
                  </a:cubicBezTo>
                  <a:lnTo>
                    <a:pt x="0" y="132002"/>
                  </a:lnTo>
                  <a:cubicBezTo>
                    <a:pt x="0" y="59099"/>
                    <a:pt x="59099" y="0"/>
                    <a:pt x="132002" y="0"/>
                  </a:cubicBezTo>
                  <a:close/>
                </a:path>
              </a:pathLst>
            </a:custGeom>
            <a:solidFill>
              <a:srgbClr val="1C7EAA"/>
            </a:solidFill>
            <a:ln cap="sq">
              <a:noFill/>
              <a:prstDash val="solid"/>
              <a:miter/>
            </a:ln>
          </p:spPr>
          <p:txBody>
            <a:bodyPr/>
            <a:lstStyle/>
            <a:p>
              <a:endParaRPr lang="en-ID"/>
            </a:p>
          </p:txBody>
        </p:sp>
        <p:sp>
          <p:nvSpPr>
            <p:cNvPr id="38" name="TextBox 38"/>
            <p:cNvSpPr txBox="1"/>
            <p:nvPr/>
          </p:nvSpPr>
          <p:spPr>
            <a:xfrm>
              <a:off x="0" y="-28575"/>
              <a:ext cx="269782" cy="292580"/>
            </a:xfrm>
            <a:prstGeom prst="rect">
              <a:avLst/>
            </a:prstGeom>
          </p:spPr>
          <p:txBody>
            <a:bodyPr lIns="50800" tIns="50800" rIns="50800" bIns="50800" rtlCol="0" anchor="ctr"/>
            <a:lstStyle/>
            <a:p>
              <a:pPr marL="0" lvl="0" indent="0" algn="ctr">
                <a:lnSpc>
                  <a:spcPts val="1698"/>
                </a:lnSpc>
                <a:spcBef>
                  <a:spcPct val="0"/>
                </a:spcBef>
              </a:pPr>
              <a:endParaRPr/>
            </a:p>
          </p:txBody>
        </p:sp>
      </p:grpSp>
      <p:sp>
        <p:nvSpPr>
          <p:cNvPr id="39" name="TextBox 39"/>
          <p:cNvSpPr txBox="1"/>
          <p:nvPr/>
        </p:nvSpPr>
        <p:spPr>
          <a:xfrm>
            <a:off x="11567949" y="7901569"/>
            <a:ext cx="776576" cy="393828"/>
          </a:xfrm>
          <a:prstGeom prst="rect">
            <a:avLst/>
          </a:prstGeom>
        </p:spPr>
        <p:txBody>
          <a:bodyPr lIns="0" tIns="0" rIns="0" bIns="0" rtlCol="0" anchor="t">
            <a:spAutoFit/>
          </a:bodyPr>
          <a:lstStyle/>
          <a:p>
            <a:pPr algn="ctr">
              <a:lnSpc>
                <a:spcPts val="3036"/>
              </a:lnSpc>
            </a:pPr>
            <a:r>
              <a:rPr lang="en-US" sz="2864" b="1">
                <a:solidFill>
                  <a:srgbClr val="FFFFFF"/>
                </a:solidFill>
                <a:latin typeface="Montserrat Medium"/>
                <a:ea typeface="Montserrat Medium"/>
                <a:cs typeface="Montserrat Medium"/>
                <a:sym typeface="Montserrat Medium"/>
              </a:rPr>
              <a:t>04</a:t>
            </a:r>
          </a:p>
        </p:txBody>
      </p:sp>
      <p:sp>
        <p:nvSpPr>
          <p:cNvPr id="40" name="TextBox 40"/>
          <p:cNvSpPr txBox="1"/>
          <p:nvPr/>
        </p:nvSpPr>
        <p:spPr>
          <a:xfrm>
            <a:off x="12730876" y="7577719"/>
            <a:ext cx="3962991" cy="514350"/>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Montserrat Bold"/>
                <a:ea typeface="Montserrat Bold"/>
                <a:cs typeface="Montserrat Bold"/>
                <a:sym typeface="Montserrat Bold"/>
              </a:rPr>
              <a:t>TUÂN THỦ PHÁP LÝ</a:t>
            </a:r>
          </a:p>
        </p:txBody>
      </p:sp>
      <p:sp>
        <p:nvSpPr>
          <p:cNvPr id="41" name="Freeform 41"/>
          <p:cNvSpPr/>
          <p:nvPr/>
        </p:nvSpPr>
        <p:spPr>
          <a:xfrm>
            <a:off x="0" y="3636947"/>
            <a:ext cx="18288000" cy="6616931"/>
          </a:xfrm>
          <a:custGeom>
            <a:avLst/>
            <a:gdLst/>
            <a:ahLst/>
            <a:cxnLst/>
            <a:rect l="l" t="t" r="r" b="b"/>
            <a:pathLst>
              <a:path w="18288000" h="6616931">
                <a:moveTo>
                  <a:pt x="0" y="0"/>
                </a:moveTo>
                <a:lnTo>
                  <a:pt x="18288000" y="0"/>
                </a:lnTo>
                <a:lnTo>
                  <a:pt x="18288000" y="6616931"/>
                </a:lnTo>
                <a:lnTo>
                  <a:pt x="0" y="6616931"/>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D"/>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136501"/>
            <a:ext cx="548470" cy="388728"/>
          </a:xfrm>
          <a:custGeom>
            <a:avLst/>
            <a:gdLst/>
            <a:ahLst/>
            <a:cxnLst/>
            <a:rect l="l" t="t" r="r" b="b"/>
            <a:pathLst>
              <a:path w="548470" h="388728">
                <a:moveTo>
                  <a:pt x="0" y="0"/>
                </a:moveTo>
                <a:lnTo>
                  <a:pt x="548470" y="0"/>
                </a:lnTo>
                <a:lnTo>
                  <a:pt x="548470" y="388728"/>
                </a:lnTo>
                <a:lnTo>
                  <a:pt x="0" y="388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2651838" y="-105503"/>
            <a:ext cx="21233791" cy="10498007"/>
          </a:xfrm>
          <a:custGeom>
            <a:avLst/>
            <a:gdLst/>
            <a:ahLst/>
            <a:cxnLst/>
            <a:rect l="l" t="t" r="r" b="b"/>
            <a:pathLst>
              <a:path w="21233791" h="10498007">
                <a:moveTo>
                  <a:pt x="0" y="0"/>
                </a:moveTo>
                <a:lnTo>
                  <a:pt x="21233791" y="0"/>
                </a:lnTo>
                <a:lnTo>
                  <a:pt x="21233791" y="10498006"/>
                </a:lnTo>
                <a:lnTo>
                  <a:pt x="0" y="10498006"/>
                </a:lnTo>
                <a:lnTo>
                  <a:pt x="0" y="0"/>
                </a:lnTo>
                <a:close/>
              </a:path>
            </a:pathLst>
          </a:custGeom>
          <a:blipFill>
            <a:blip r:embed="rId4">
              <a:alphaModFix amt="88000"/>
            </a:blip>
            <a:stretch>
              <a:fillRect t="-11690" b="-11690"/>
            </a:stretch>
          </a:blipFill>
        </p:spPr>
        <p:txBody>
          <a:bodyPr/>
          <a:lstStyle/>
          <a:p>
            <a:endParaRPr lang="en-ID"/>
          </a:p>
        </p:txBody>
      </p:sp>
      <p:sp>
        <p:nvSpPr>
          <p:cNvPr id="4" name="TextBox 4"/>
          <p:cNvSpPr txBox="1"/>
          <p:nvPr/>
        </p:nvSpPr>
        <p:spPr>
          <a:xfrm>
            <a:off x="2971269" y="4343400"/>
            <a:ext cx="12345462" cy="1943100"/>
          </a:xfrm>
          <a:prstGeom prst="rect">
            <a:avLst/>
          </a:prstGeom>
        </p:spPr>
        <p:txBody>
          <a:bodyPr lIns="0" tIns="0" rIns="0" bIns="0" rtlCol="0" anchor="t">
            <a:spAutoFit/>
          </a:bodyPr>
          <a:lstStyle/>
          <a:p>
            <a:pPr algn="l">
              <a:lnSpc>
                <a:spcPts val="14400"/>
              </a:lnSpc>
            </a:pPr>
            <a:r>
              <a:rPr lang="en-US" sz="15000" b="1">
                <a:solidFill>
                  <a:srgbClr val="FFFFFF"/>
                </a:solidFill>
                <a:latin typeface="Tomorrow Bold"/>
                <a:ea typeface="Tomorrow Bold"/>
                <a:cs typeface="Tomorrow Bold"/>
                <a:sym typeface="Tomorrow Bold"/>
              </a:rPr>
              <a:t>K Ế T L U Ậ 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1246130" y="1875182"/>
            <a:ext cx="4666921" cy="7383118"/>
          </a:xfrm>
          <a:prstGeom prst="rect">
            <a:avLst/>
          </a:prstGeom>
        </p:spPr>
        <p:txBody>
          <a:bodyPr lIns="0" tIns="0" rIns="0" bIns="0" rtlCol="0" anchor="t">
            <a:spAutoFit/>
          </a:bodyPr>
          <a:lstStyle/>
          <a:p>
            <a:pPr algn="l">
              <a:lnSpc>
                <a:spcPts val="9239"/>
              </a:lnSpc>
            </a:pPr>
            <a:r>
              <a:rPr lang="en-US" sz="6599" b="1">
                <a:solidFill>
                  <a:srgbClr val="F3F6FA"/>
                </a:solidFill>
                <a:latin typeface="Tomorrow Bold"/>
                <a:ea typeface="Tomorrow Bold"/>
                <a:cs typeface="Tomorrow Bold"/>
                <a:sym typeface="Tomorrow Bold"/>
              </a:rPr>
              <a:t>KẾT LUẬN SẢN PHẨM DELL LATITUDE 5430</a:t>
            </a:r>
          </a:p>
          <a:p>
            <a:pPr algn="l">
              <a:lnSpc>
                <a:spcPts val="10557"/>
              </a:lnSpc>
            </a:pPr>
            <a:endParaRPr lang="en-US" sz="6599" b="1">
              <a:solidFill>
                <a:srgbClr val="F3F6FA"/>
              </a:solidFill>
              <a:latin typeface="Tomorrow Bold"/>
              <a:ea typeface="Tomorrow Bold"/>
              <a:cs typeface="Tomorrow Bold"/>
              <a:sym typeface="Tomorrow Bold"/>
            </a:endParaRPr>
          </a:p>
        </p:txBody>
      </p:sp>
      <p:grpSp>
        <p:nvGrpSpPr>
          <p:cNvPr id="3" name="Group 3"/>
          <p:cNvGrpSpPr/>
          <p:nvPr/>
        </p:nvGrpSpPr>
        <p:grpSpPr>
          <a:xfrm>
            <a:off x="7147755" y="5351273"/>
            <a:ext cx="2987296" cy="5143500"/>
            <a:chOff x="0" y="0"/>
            <a:chExt cx="786778" cy="1354667"/>
          </a:xfrm>
        </p:grpSpPr>
        <p:sp>
          <p:nvSpPr>
            <p:cNvPr id="4" name="Freeform 4"/>
            <p:cNvSpPr/>
            <p:nvPr/>
          </p:nvSpPr>
          <p:spPr>
            <a:xfrm>
              <a:off x="0" y="0"/>
              <a:ext cx="786778" cy="1354667"/>
            </a:xfrm>
            <a:custGeom>
              <a:avLst/>
              <a:gdLst/>
              <a:ahLst/>
              <a:cxnLst/>
              <a:rect l="l" t="t" r="r" b="b"/>
              <a:pathLst>
                <a:path w="786778" h="1354667">
                  <a:moveTo>
                    <a:pt x="0" y="0"/>
                  </a:moveTo>
                  <a:lnTo>
                    <a:pt x="786778" y="0"/>
                  </a:lnTo>
                  <a:lnTo>
                    <a:pt x="786778" y="1354667"/>
                  </a:lnTo>
                  <a:lnTo>
                    <a:pt x="0" y="1354667"/>
                  </a:lnTo>
                  <a:close/>
                </a:path>
              </a:pathLst>
            </a:custGeom>
            <a:solidFill>
              <a:srgbClr val="AFC1D0"/>
            </a:solidFill>
          </p:spPr>
          <p:txBody>
            <a:bodyPr/>
            <a:lstStyle/>
            <a:p>
              <a:endParaRPr lang="en-ID"/>
            </a:p>
          </p:txBody>
        </p:sp>
        <p:sp>
          <p:nvSpPr>
            <p:cNvPr id="5" name="TextBox 5"/>
            <p:cNvSpPr txBox="1"/>
            <p:nvPr/>
          </p:nvSpPr>
          <p:spPr>
            <a:xfrm>
              <a:off x="0" y="-9525"/>
              <a:ext cx="786778" cy="1364192"/>
            </a:xfrm>
            <a:prstGeom prst="rect">
              <a:avLst/>
            </a:prstGeom>
          </p:spPr>
          <p:txBody>
            <a:bodyPr lIns="50800" tIns="50800" rIns="50800" bIns="50800" rtlCol="0" anchor="ctr"/>
            <a:lstStyle/>
            <a:p>
              <a:pPr algn="ctr">
                <a:lnSpc>
                  <a:spcPts val="3014"/>
                </a:lnSpc>
              </a:pPr>
              <a:endParaRPr/>
            </a:p>
          </p:txBody>
        </p:sp>
      </p:grpSp>
      <p:grpSp>
        <p:nvGrpSpPr>
          <p:cNvPr id="6" name="Group 6"/>
          <p:cNvGrpSpPr/>
          <p:nvPr/>
        </p:nvGrpSpPr>
        <p:grpSpPr>
          <a:xfrm>
            <a:off x="7147755" y="3857625"/>
            <a:ext cx="2987296" cy="298729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txBody>
            <a:bodyPr/>
            <a:lstStyle/>
            <a:p>
              <a:endParaRPr lang="en-ID"/>
            </a:p>
          </p:txBody>
        </p:sp>
        <p:sp>
          <p:nvSpPr>
            <p:cNvPr id="8" name="TextBox 8"/>
            <p:cNvSpPr txBox="1"/>
            <p:nvPr/>
          </p:nvSpPr>
          <p:spPr>
            <a:xfrm>
              <a:off x="76200" y="66675"/>
              <a:ext cx="660400" cy="669925"/>
            </a:xfrm>
            <a:prstGeom prst="rect">
              <a:avLst/>
            </a:prstGeom>
          </p:spPr>
          <p:txBody>
            <a:bodyPr lIns="50800" tIns="50800" rIns="50800" bIns="50800" rtlCol="0" anchor="ctr"/>
            <a:lstStyle/>
            <a:p>
              <a:pPr algn="ctr">
                <a:lnSpc>
                  <a:spcPts val="3394"/>
                </a:lnSpc>
              </a:pPr>
              <a:endParaRPr/>
            </a:p>
          </p:txBody>
        </p:sp>
      </p:grpSp>
      <p:grpSp>
        <p:nvGrpSpPr>
          <p:cNvPr id="9" name="Group 9"/>
          <p:cNvGrpSpPr/>
          <p:nvPr/>
        </p:nvGrpSpPr>
        <p:grpSpPr>
          <a:xfrm>
            <a:off x="7351866" y="4061736"/>
            <a:ext cx="2579075" cy="25790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a:ln w="238125" cap="sq">
              <a:solidFill>
                <a:srgbClr val="262262"/>
              </a:solidFill>
              <a:prstDash val="solid"/>
              <a:miter/>
            </a:ln>
          </p:spPr>
          <p:txBody>
            <a:bodyPr/>
            <a:lstStyle/>
            <a:p>
              <a:endParaRPr lang="en-ID"/>
            </a:p>
          </p:txBody>
        </p:sp>
      </p:grpSp>
      <p:grpSp>
        <p:nvGrpSpPr>
          <p:cNvPr id="11" name="Group 11"/>
          <p:cNvGrpSpPr/>
          <p:nvPr/>
        </p:nvGrpSpPr>
        <p:grpSpPr>
          <a:xfrm>
            <a:off x="10942577" y="0"/>
            <a:ext cx="2987296" cy="5143500"/>
            <a:chOff x="0" y="0"/>
            <a:chExt cx="786778" cy="1354667"/>
          </a:xfrm>
        </p:grpSpPr>
        <p:sp>
          <p:nvSpPr>
            <p:cNvPr id="12" name="Freeform 12"/>
            <p:cNvSpPr/>
            <p:nvPr/>
          </p:nvSpPr>
          <p:spPr>
            <a:xfrm>
              <a:off x="0" y="0"/>
              <a:ext cx="786778" cy="1354667"/>
            </a:xfrm>
            <a:custGeom>
              <a:avLst/>
              <a:gdLst/>
              <a:ahLst/>
              <a:cxnLst/>
              <a:rect l="l" t="t" r="r" b="b"/>
              <a:pathLst>
                <a:path w="786778" h="1354667">
                  <a:moveTo>
                    <a:pt x="0" y="0"/>
                  </a:moveTo>
                  <a:lnTo>
                    <a:pt x="786778" y="0"/>
                  </a:lnTo>
                  <a:lnTo>
                    <a:pt x="786778" y="1354667"/>
                  </a:lnTo>
                  <a:lnTo>
                    <a:pt x="0" y="1354667"/>
                  </a:lnTo>
                  <a:close/>
                </a:path>
              </a:pathLst>
            </a:custGeom>
            <a:solidFill>
              <a:srgbClr val="AFC1D0"/>
            </a:solidFill>
          </p:spPr>
          <p:txBody>
            <a:bodyPr/>
            <a:lstStyle/>
            <a:p>
              <a:endParaRPr lang="en-ID"/>
            </a:p>
          </p:txBody>
        </p:sp>
        <p:sp>
          <p:nvSpPr>
            <p:cNvPr id="13" name="TextBox 13"/>
            <p:cNvSpPr txBox="1"/>
            <p:nvPr/>
          </p:nvSpPr>
          <p:spPr>
            <a:xfrm>
              <a:off x="0" y="-9525"/>
              <a:ext cx="786778" cy="1364192"/>
            </a:xfrm>
            <a:prstGeom prst="rect">
              <a:avLst/>
            </a:prstGeom>
          </p:spPr>
          <p:txBody>
            <a:bodyPr lIns="50800" tIns="50800" rIns="50800" bIns="50800" rtlCol="0" anchor="ctr"/>
            <a:lstStyle/>
            <a:p>
              <a:pPr algn="ctr">
                <a:lnSpc>
                  <a:spcPts val="3014"/>
                </a:lnSpc>
              </a:pPr>
              <a:endParaRPr/>
            </a:p>
          </p:txBody>
        </p:sp>
      </p:grpSp>
      <p:grpSp>
        <p:nvGrpSpPr>
          <p:cNvPr id="14" name="Group 14"/>
          <p:cNvGrpSpPr/>
          <p:nvPr/>
        </p:nvGrpSpPr>
        <p:grpSpPr>
          <a:xfrm>
            <a:off x="10940026" y="3604219"/>
            <a:ext cx="2987296" cy="298729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txBody>
            <a:bodyPr/>
            <a:lstStyle/>
            <a:p>
              <a:endParaRPr lang="en-ID"/>
            </a:p>
          </p:txBody>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3394"/>
                </a:lnSpc>
              </a:pPr>
              <a:endParaRPr/>
            </a:p>
          </p:txBody>
        </p:sp>
      </p:grpSp>
      <p:grpSp>
        <p:nvGrpSpPr>
          <p:cNvPr id="17" name="Group 17"/>
          <p:cNvGrpSpPr/>
          <p:nvPr/>
        </p:nvGrpSpPr>
        <p:grpSpPr>
          <a:xfrm>
            <a:off x="11144137" y="3808329"/>
            <a:ext cx="2579075" cy="257907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a:ln w="238125" cap="sq">
              <a:solidFill>
                <a:srgbClr val="262262"/>
              </a:solidFill>
              <a:prstDash val="solid"/>
              <a:miter/>
            </a:ln>
          </p:spPr>
          <p:txBody>
            <a:bodyPr/>
            <a:lstStyle/>
            <a:p>
              <a:endParaRPr lang="en-ID"/>
            </a:p>
          </p:txBody>
        </p:sp>
      </p:grpSp>
      <p:grpSp>
        <p:nvGrpSpPr>
          <p:cNvPr id="19" name="Group 19"/>
          <p:cNvGrpSpPr/>
          <p:nvPr/>
        </p:nvGrpSpPr>
        <p:grpSpPr>
          <a:xfrm>
            <a:off x="14717127" y="5143500"/>
            <a:ext cx="2987296" cy="5143500"/>
            <a:chOff x="0" y="0"/>
            <a:chExt cx="786778" cy="1354667"/>
          </a:xfrm>
        </p:grpSpPr>
        <p:sp>
          <p:nvSpPr>
            <p:cNvPr id="20" name="Freeform 20"/>
            <p:cNvSpPr/>
            <p:nvPr/>
          </p:nvSpPr>
          <p:spPr>
            <a:xfrm>
              <a:off x="0" y="0"/>
              <a:ext cx="786778" cy="1354667"/>
            </a:xfrm>
            <a:custGeom>
              <a:avLst/>
              <a:gdLst/>
              <a:ahLst/>
              <a:cxnLst/>
              <a:rect l="l" t="t" r="r" b="b"/>
              <a:pathLst>
                <a:path w="786778" h="1354667">
                  <a:moveTo>
                    <a:pt x="0" y="0"/>
                  </a:moveTo>
                  <a:lnTo>
                    <a:pt x="786778" y="0"/>
                  </a:lnTo>
                  <a:lnTo>
                    <a:pt x="786778" y="1354667"/>
                  </a:lnTo>
                  <a:lnTo>
                    <a:pt x="0" y="1354667"/>
                  </a:lnTo>
                  <a:close/>
                </a:path>
              </a:pathLst>
            </a:custGeom>
            <a:solidFill>
              <a:srgbClr val="AFC1D0"/>
            </a:solidFill>
          </p:spPr>
          <p:txBody>
            <a:bodyPr/>
            <a:lstStyle/>
            <a:p>
              <a:endParaRPr lang="en-ID"/>
            </a:p>
          </p:txBody>
        </p:sp>
        <p:sp>
          <p:nvSpPr>
            <p:cNvPr id="21" name="TextBox 21"/>
            <p:cNvSpPr txBox="1"/>
            <p:nvPr/>
          </p:nvSpPr>
          <p:spPr>
            <a:xfrm>
              <a:off x="0" y="-9525"/>
              <a:ext cx="786778" cy="1364192"/>
            </a:xfrm>
            <a:prstGeom prst="rect">
              <a:avLst/>
            </a:prstGeom>
          </p:spPr>
          <p:txBody>
            <a:bodyPr lIns="50800" tIns="50800" rIns="50800" bIns="50800" rtlCol="0" anchor="ctr"/>
            <a:lstStyle/>
            <a:p>
              <a:pPr algn="ctr">
                <a:lnSpc>
                  <a:spcPts val="3014"/>
                </a:lnSpc>
              </a:pPr>
              <a:endParaRPr/>
            </a:p>
          </p:txBody>
        </p:sp>
      </p:grpSp>
      <p:grpSp>
        <p:nvGrpSpPr>
          <p:cNvPr id="22" name="Group 22"/>
          <p:cNvGrpSpPr/>
          <p:nvPr/>
        </p:nvGrpSpPr>
        <p:grpSpPr>
          <a:xfrm>
            <a:off x="14719679" y="3558585"/>
            <a:ext cx="2987296" cy="298729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txBody>
            <a:bodyPr/>
            <a:lstStyle/>
            <a:p>
              <a:endParaRPr lang="en-ID"/>
            </a:p>
          </p:txBody>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94"/>
                </a:lnSpc>
              </a:pPr>
              <a:endParaRPr/>
            </a:p>
          </p:txBody>
        </p:sp>
      </p:grpSp>
      <p:grpSp>
        <p:nvGrpSpPr>
          <p:cNvPr id="25" name="Group 25"/>
          <p:cNvGrpSpPr/>
          <p:nvPr/>
        </p:nvGrpSpPr>
        <p:grpSpPr>
          <a:xfrm>
            <a:off x="14923789" y="3762696"/>
            <a:ext cx="2579075" cy="257907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a:ln w="238125" cap="sq">
              <a:solidFill>
                <a:srgbClr val="262262"/>
              </a:solidFill>
              <a:prstDash val="solid"/>
              <a:miter/>
            </a:ln>
          </p:spPr>
          <p:txBody>
            <a:bodyPr/>
            <a:lstStyle/>
            <a:p>
              <a:endParaRPr lang="en-ID"/>
            </a:p>
          </p:txBody>
        </p:sp>
      </p:grpSp>
      <p:sp>
        <p:nvSpPr>
          <p:cNvPr id="27" name="Freeform 27"/>
          <p:cNvSpPr/>
          <p:nvPr/>
        </p:nvSpPr>
        <p:spPr>
          <a:xfrm rot="-2700000">
            <a:off x="-3464289" y="6664482"/>
            <a:ext cx="5719997" cy="8525741"/>
          </a:xfrm>
          <a:custGeom>
            <a:avLst/>
            <a:gdLst/>
            <a:ahLst/>
            <a:cxnLst/>
            <a:rect l="l" t="t" r="r" b="b"/>
            <a:pathLst>
              <a:path w="5719997" h="8525741">
                <a:moveTo>
                  <a:pt x="0" y="0"/>
                </a:moveTo>
                <a:lnTo>
                  <a:pt x="5719997" y="0"/>
                </a:lnTo>
                <a:lnTo>
                  <a:pt x="5719997" y="8525741"/>
                </a:lnTo>
                <a:lnTo>
                  <a:pt x="0" y="85257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28" name="TextBox 28"/>
          <p:cNvSpPr txBox="1"/>
          <p:nvPr/>
        </p:nvSpPr>
        <p:spPr>
          <a:xfrm>
            <a:off x="7017951" y="7173459"/>
            <a:ext cx="3246906" cy="411502"/>
          </a:xfrm>
          <a:prstGeom prst="rect">
            <a:avLst/>
          </a:prstGeom>
        </p:spPr>
        <p:txBody>
          <a:bodyPr lIns="0" tIns="0" rIns="0" bIns="0" rtlCol="0" anchor="t">
            <a:spAutoFit/>
          </a:bodyPr>
          <a:lstStyle/>
          <a:p>
            <a:pPr algn="ctr">
              <a:lnSpc>
                <a:spcPts val="3370"/>
              </a:lnSpc>
            </a:pPr>
            <a:r>
              <a:rPr lang="en-US" sz="2696" b="1">
                <a:solidFill>
                  <a:srgbClr val="1C1544"/>
                </a:solidFill>
                <a:latin typeface="Montserrat Bold"/>
                <a:ea typeface="Montserrat Bold"/>
                <a:cs typeface="Montserrat Bold"/>
                <a:sym typeface="Montserrat Bold"/>
              </a:rPr>
              <a:t>VÒNG CỐT LÕI</a:t>
            </a:r>
          </a:p>
        </p:txBody>
      </p:sp>
      <p:sp>
        <p:nvSpPr>
          <p:cNvPr id="29" name="TextBox 29"/>
          <p:cNvSpPr txBox="1"/>
          <p:nvPr/>
        </p:nvSpPr>
        <p:spPr>
          <a:xfrm>
            <a:off x="14589874" y="6965686"/>
            <a:ext cx="3246906" cy="411502"/>
          </a:xfrm>
          <a:prstGeom prst="rect">
            <a:avLst/>
          </a:prstGeom>
        </p:spPr>
        <p:txBody>
          <a:bodyPr lIns="0" tIns="0" rIns="0" bIns="0" rtlCol="0" anchor="t">
            <a:spAutoFit/>
          </a:bodyPr>
          <a:lstStyle/>
          <a:p>
            <a:pPr algn="ctr">
              <a:lnSpc>
                <a:spcPts val="3370"/>
              </a:lnSpc>
            </a:pPr>
            <a:r>
              <a:rPr lang="en-US" sz="2696" b="1">
                <a:solidFill>
                  <a:srgbClr val="0B1320"/>
                </a:solidFill>
                <a:latin typeface="Montserrat Bold"/>
                <a:ea typeface="Montserrat Bold"/>
                <a:cs typeface="Montserrat Bold"/>
                <a:sym typeface="Montserrat Bold"/>
              </a:rPr>
              <a:t>VÒNG GIA TĂNG</a:t>
            </a:r>
          </a:p>
        </p:txBody>
      </p:sp>
      <p:sp>
        <p:nvSpPr>
          <p:cNvPr id="30" name="TextBox 30"/>
          <p:cNvSpPr txBox="1"/>
          <p:nvPr/>
        </p:nvSpPr>
        <p:spPr>
          <a:xfrm>
            <a:off x="7375594" y="7913498"/>
            <a:ext cx="2521553" cy="2052955"/>
          </a:xfrm>
          <a:prstGeom prst="rect">
            <a:avLst/>
          </a:prstGeom>
        </p:spPr>
        <p:txBody>
          <a:bodyPr lIns="0" tIns="0" rIns="0" bIns="0" rtlCol="0" anchor="t">
            <a:spAutoFit/>
          </a:bodyPr>
          <a:lstStyle/>
          <a:p>
            <a:pPr algn="ctr">
              <a:lnSpc>
                <a:spcPts val="2749"/>
              </a:lnSpc>
            </a:pPr>
            <a:r>
              <a:rPr lang="en-US" sz="2199" b="1" dirty="0" err="1">
                <a:solidFill>
                  <a:srgbClr val="1C1544"/>
                </a:solidFill>
                <a:latin typeface="Montserrat Bold"/>
                <a:ea typeface="Montserrat Bold"/>
                <a:cs typeface="Montserrat Bold"/>
                <a:sym typeface="Montserrat Bold"/>
              </a:rPr>
              <a:t>Giá</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trị</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cốt</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lõi</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của</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sản</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phẩm</a:t>
            </a:r>
            <a:r>
              <a:rPr lang="en-US" sz="2199" b="1" dirty="0">
                <a:solidFill>
                  <a:srgbClr val="1C1544"/>
                </a:solidFill>
                <a:latin typeface="Montserrat Bold"/>
                <a:ea typeface="Montserrat Bold"/>
                <a:cs typeface="Montserrat Bold"/>
                <a:sym typeface="Montserrat Bold"/>
              </a:rPr>
              <a:t> Dell Latitude 5430 </a:t>
            </a:r>
            <a:r>
              <a:rPr lang="en-US" sz="2199" b="1" dirty="0" err="1">
                <a:solidFill>
                  <a:srgbClr val="1C1544"/>
                </a:solidFill>
                <a:latin typeface="Montserrat Bold"/>
                <a:ea typeface="Montserrat Bold"/>
                <a:cs typeface="Montserrat Bold"/>
                <a:sym typeface="Montserrat Bold"/>
              </a:rPr>
              <a:t>đáp</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ứng</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nhu</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cầu</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xử</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lý</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dữ</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liệu</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nhanh</a:t>
            </a:r>
            <a:r>
              <a:rPr lang="en-US" sz="2199" b="1" dirty="0">
                <a:solidFill>
                  <a:srgbClr val="1C1544"/>
                </a:solidFill>
                <a:latin typeface="Montserrat Bold"/>
                <a:ea typeface="Montserrat Bold"/>
                <a:cs typeface="Montserrat Bold"/>
                <a:sym typeface="Montserrat Bold"/>
              </a:rPr>
              <a:t> </a:t>
            </a:r>
            <a:r>
              <a:rPr lang="en-US" sz="2199" b="1" dirty="0" err="1">
                <a:solidFill>
                  <a:srgbClr val="1C1544"/>
                </a:solidFill>
                <a:latin typeface="Montserrat Bold"/>
                <a:ea typeface="Montserrat Bold"/>
                <a:cs typeface="Montserrat Bold"/>
                <a:sym typeface="Montserrat Bold"/>
              </a:rPr>
              <a:t>chóng</a:t>
            </a:r>
            <a:r>
              <a:rPr lang="en-US" sz="2199" b="1" dirty="0">
                <a:solidFill>
                  <a:srgbClr val="1C1544"/>
                </a:solidFill>
                <a:latin typeface="Montserrat Bold"/>
                <a:ea typeface="Montserrat Bold"/>
                <a:cs typeface="Montserrat Bold"/>
                <a:sym typeface="Montserrat Bold"/>
              </a:rPr>
              <a:t>.</a:t>
            </a:r>
          </a:p>
        </p:txBody>
      </p:sp>
      <p:sp>
        <p:nvSpPr>
          <p:cNvPr id="31" name="TextBox 31"/>
          <p:cNvSpPr txBox="1"/>
          <p:nvPr/>
        </p:nvSpPr>
        <p:spPr>
          <a:xfrm>
            <a:off x="15058676" y="7575436"/>
            <a:ext cx="2309301" cy="2395855"/>
          </a:xfrm>
          <a:prstGeom prst="rect">
            <a:avLst/>
          </a:prstGeom>
        </p:spPr>
        <p:txBody>
          <a:bodyPr lIns="0" tIns="0" rIns="0" bIns="0" rtlCol="0" anchor="t">
            <a:spAutoFit/>
          </a:bodyPr>
          <a:lstStyle/>
          <a:p>
            <a:pPr algn="ctr">
              <a:lnSpc>
                <a:spcPts val="2749"/>
              </a:lnSpc>
            </a:pPr>
            <a:r>
              <a:rPr lang="en-US" sz="2199" b="1">
                <a:solidFill>
                  <a:srgbClr val="0B1320"/>
                </a:solidFill>
                <a:latin typeface="Montserrat Bold"/>
                <a:ea typeface="Montserrat Bold"/>
                <a:cs typeface="Montserrat Bold"/>
                <a:sym typeface="Montserrat Bold"/>
              </a:rPr>
              <a:t>Dịch vụ vận chuyển cẩn thận, nhanh chóng hay các dịch vụ hậu mãi ân cần, chu đáo.</a:t>
            </a:r>
          </a:p>
        </p:txBody>
      </p:sp>
      <p:sp>
        <p:nvSpPr>
          <p:cNvPr id="32" name="TextBox 32"/>
          <p:cNvSpPr txBox="1"/>
          <p:nvPr/>
        </p:nvSpPr>
        <p:spPr>
          <a:xfrm>
            <a:off x="10673991" y="633709"/>
            <a:ext cx="3504198" cy="411502"/>
          </a:xfrm>
          <a:prstGeom prst="rect">
            <a:avLst/>
          </a:prstGeom>
        </p:spPr>
        <p:txBody>
          <a:bodyPr lIns="0" tIns="0" rIns="0" bIns="0" rtlCol="0" anchor="t">
            <a:spAutoFit/>
          </a:bodyPr>
          <a:lstStyle/>
          <a:p>
            <a:pPr algn="ctr">
              <a:lnSpc>
                <a:spcPts val="3370"/>
              </a:lnSpc>
            </a:pPr>
            <a:r>
              <a:rPr lang="en-US" sz="2696" b="1">
                <a:solidFill>
                  <a:srgbClr val="0B1320"/>
                </a:solidFill>
                <a:latin typeface="Montserrat Bold"/>
                <a:ea typeface="Montserrat Bold"/>
                <a:cs typeface="Montserrat Bold"/>
                <a:sym typeface="Montserrat Bold"/>
              </a:rPr>
              <a:t>VÒNG THỰC TẾ</a:t>
            </a:r>
          </a:p>
        </p:txBody>
      </p:sp>
      <p:sp>
        <p:nvSpPr>
          <p:cNvPr id="33" name="TextBox 33"/>
          <p:cNvSpPr txBox="1"/>
          <p:nvPr/>
        </p:nvSpPr>
        <p:spPr>
          <a:xfrm>
            <a:off x="11165313" y="1208363"/>
            <a:ext cx="2521553" cy="2395855"/>
          </a:xfrm>
          <a:prstGeom prst="rect">
            <a:avLst/>
          </a:prstGeom>
        </p:spPr>
        <p:txBody>
          <a:bodyPr lIns="0" tIns="0" rIns="0" bIns="0" rtlCol="0" anchor="t">
            <a:spAutoFit/>
          </a:bodyPr>
          <a:lstStyle/>
          <a:p>
            <a:pPr algn="ctr">
              <a:lnSpc>
                <a:spcPts val="2749"/>
              </a:lnSpc>
            </a:pPr>
            <a:r>
              <a:rPr lang="en-US" sz="2199" b="1" dirty="0">
                <a:solidFill>
                  <a:srgbClr val="0B1320"/>
                </a:solidFill>
                <a:latin typeface="Montserrat Bold"/>
                <a:ea typeface="Montserrat Bold"/>
                <a:cs typeface="Montserrat Bold"/>
                <a:sym typeface="Montserrat Bold"/>
              </a:rPr>
              <a:t>Dell </a:t>
            </a:r>
            <a:r>
              <a:rPr lang="en-US" sz="2199" b="1" dirty="0" err="1">
                <a:solidFill>
                  <a:srgbClr val="0B1320"/>
                </a:solidFill>
                <a:latin typeface="Montserrat Bold"/>
                <a:ea typeface="Montserrat Bold"/>
                <a:cs typeface="Montserrat Bold"/>
                <a:sym typeface="Montserrat Bold"/>
              </a:rPr>
              <a:t>đã</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tận</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dụng</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đẩy</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mạnh</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những</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ưu</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điểm</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của</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thương</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hiệu</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mình</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mang</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lại</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sự</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thỏa</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mãn</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cho</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khách</a:t>
            </a:r>
            <a:r>
              <a:rPr lang="en-US" sz="2199" b="1" dirty="0">
                <a:solidFill>
                  <a:srgbClr val="0B1320"/>
                </a:solidFill>
                <a:latin typeface="Montserrat Bold"/>
                <a:ea typeface="Montserrat Bold"/>
                <a:cs typeface="Montserrat Bold"/>
                <a:sym typeface="Montserrat Bold"/>
              </a:rPr>
              <a:t> </a:t>
            </a:r>
            <a:r>
              <a:rPr lang="en-US" sz="2199" b="1" dirty="0" err="1">
                <a:solidFill>
                  <a:srgbClr val="0B1320"/>
                </a:solidFill>
                <a:latin typeface="Montserrat Bold"/>
                <a:ea typeface="Montserrat Bold"/>
                <a:cs typeface="Montserrat Bold"/>
                <a:sym typeface="Montserrat Bold"/>
              </a:rPr>
              <a:t>hàng</a:t>
            </a:r>
            <a:r>
              <a:rPr lang="en-US" sz="2199" b="1" dirty="0">
                <a:solidFill>
                  <a:srgbClr val="0B1320"/>
                </a:solidFill>
                <a:latin typeface="Montserrat Bold"/>
                <a:ea typeface="Montserrat Bold"/>
                <a:cs typeface="Montserrat Bold"/>
                <a:sym typeface="Montserrat Bold"/>
              </a:rPr>
              <a:t>.</a:t>
            </a:r>
          </a:p>
        </p:txBody>
      </p:sp>
      <p:sp>
        <p:nvSpPr>
          <p:cNvPr id="34" name="Freeform 34"/>
          <p:cNvSpPr/>
          <p:nvPr/>
        </p:nvSpPr>
        <p:spPr>
          <a:xfrm>
            <a:off x="0" y="-983515"/>
            <a:ext cx="18288000" cy="6616931"/>
          </a:xfrm>
          <a:custGeom>
            <a:avLst/>
            <a:gdLst/>
            <a:ahLst/>
            <a:cxnLst/>
            <a:rect l="l" t="t" r="r" b="b"/>
            <a:pathLst>
              <a:path w="18288000" h="6616931">
                <a:moveTo>
                  <a:pt x="0" y="0"/>
                </a:moveTo>
                <a:lnTo>
                  <a:pt x="18288000" y="0"/>
                </a:lnTo>
                <a:lnTo>
                  <a:pt x="18288000" y="6616931"/>
                </a:lnTo>
                <a:lnTo>
                  <a:pt x="0" y="6616931"/>
                </a:lnTo>
                <a:lnTo>
                  <a:pt x="0" y="0"/>
                </a:lnTo>
                <a:close/>
              </a:path>
            </a:pathLst>
          </a:custGeom>
          <a:blipFill>
            <a:blip r:embed="rId7">
              <a:alphaModFix amt="6999"/>
              <a:extLst>
                <a:ext uri="{96DAC541-7B7A-43D3-8B79-37D633B846F1}">
                  <asvg:svgBlip xmlns:asvg="http://schemas.microsoft.com/office/drawing/2016/SVG/main" r:embed="rId8"/>
                </a:ext>
              </a:extLst>
            </a:blip>
            <a:stretch>
              <a:fillRect/>
            </a:stretch>
          </a:blipFill>
        </p:spPr>
        <p:txBody>
          <a:bodyPr/>
          <a:lstStyle/>
          <a:p>
            <a:endParaRPr lang="en-ID"/>
          </a:p>
        </p:txBody>
      </p:sp>
      <p:sp>
        <p:nvSpPr>
          <p:cNvPr id="35" name="Freeform 35"/>
          <p:cNvSpPr/>
          <p:nvPr/>
        </p:nvSpPr>
        <p:spPr>
          <a:xfrm>
            <a:off x="-2353674" y="5754445"/>
            <a:ext cx="20037383" cy="7249890"/>
          </a:xfrm>
          <a:custGeom>
            <a:avLst/>
            <a:gdLst/>
            <a:ahLst/>
            <a:cxnLst/>
            <a:rect l="l" t="t" r="r" b="b"/>
            <a:pathLst>
              <a:path w="20037383" h="7249890">
                <a:moveTo>
                  <a:pt x="0" y="0"/>
                </a:moveTo>
                <a:lnTo>
                  <a:pt x="20037384" y="0"/>
                </a:lnTo>
                <a:lnTo>
                  <a:pt x="20037384" y="7249890"/>
                </a:lnTo>
                <a:lnTo>
                  <a:pt x="0" y="7249890"/>
                </a:lnTo>
                <a:lnTo>
                  <a:pt x="0" y="0"/>
                </a:lnTo>
                <a:close/>
              </a:path>
            </a:pathLst>
          </a:custGeom>
          <a:blipFill>
            <a:blip r:embed="rId7">
              <a:alphaModFix amt="6999"/>
              <a:extLst>
                <a:ext uri="{96DAC541-7B7A-43D3-8B79-37D633B846F1}">
                  <asvg:svgBlip xmlns:asvg="http://schemas.microsoft.com/office/drawing/2016/SVG/main" r:embed="rId8"/>
                </a:ext>
              </a:extLst>
            </a:blip>
            <a:stretch>
              <a:fillRect/>
            </a:stretch>
          </a:blipFill>
        </p:spPr>
        <p:txBody>
          <a:bodyPr/>
          <a:lstStyle/>
          <a:p>
            <a:endParaRPr lang="en-ID"/>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0" y="4745956"/>
            <a:ext cx="18288000" cy="6616931"/>
          </a:xfrm>
          <a:custGeom>
            <a:avLst/>
            <a:gdLst/>
            <a:ahLst/>
            <a:cxnLst/>
            <a:rect l="l" t="t" r="r" b="b"/>
            <a:pathLst>
              <a:path w="18288000" h="6616931">
                <a:moveTo>
                  <a:pt x="0" y="0"/>
                </a:moveTo>
                <a:lnTo>
                  <a:pt x="18288000" y="0"/>
                </a:lnTo>
                <a:lnTo>
                  <a:pt x="18288000" y="6616931"/>
                </a:lnTo>
                <a:lnTo>
                  <a:pt x="0" y="6616931"/>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7301889" y="-221455"/>
            <a:ext cx="11192886" cy="11192886"/>
          </a:xfrm>
          <a:custGeom>
            <a:avLst/>
            <a:gdLst/>
            <a:ahLst/>
            <a:cxnLst/>
            <a:rect l="l" t="t" r="r" b="b"/>
            <a:pathLst>
              <a:path w="11192886" h="11192886">
                <a:moveTo>
                  <a:pt x="0" y="0"/>
                </a:moveTo>
                <a:lnTo>
                  <a:pt x="11192887" y="0"/>
                </a:lnTo>
                <a:lnTo>
                  <a:pt x="11192887" y="11192886"/>
                </a:lnTo>
                <a:lnTo>
                  <a:pt x="0" y="11192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4" name="Group 4"/>
          <p:cNvGrpSpPr/>
          <p:nvPr/>
        </p:nvGrpSpPr>
        <p:grpSpPr>
          <a:xfrm>
            <a:off x="12898332" y="18239"/>
            <a:ext cx="10713498" cy="1071349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alphaModFix amt="49000"/>
              </a:blip>
              <a:stretch>
                <a:fillRect l="-38888" r="-38888"/>
              </a:stretch>
            </a:blipFill>
          </p:spPr>
          <p:txBody>
            <a:bodyPr/>
            <a:lstStyle/>
            <a:p>
              <a:endParaRPr lang="en-ID"/>
            </a:p>
          </p:txBody>
        </p:sp>
      </p:grpSp>
      <p:grpSp>
        <p:nvGrpSpPr>
          <p:cNvPr id="6" name="Group 6"/>
          <p:cNvGrpSpPr/>
          <p:nvPr/>
        </p:nvGrpSpPr>
        <p:grpSpPr>
          <a:xfrm>
            <a:off x="8619739" y="6059378"/>
            <a:ext cx="8900298" cy="4301439"/>
            <a:chOff x="0" y="0"/>
            <a:chExt cx="812800" cy="392819"/>
          </a:xfrm>
        </p:grpSpPr>
        <p:sp>
          <p:nvSpPr>
            <p:cNvPr id="7" name="Freeform 7"/>
            <p:cNvSpPr/>
            <p:nvPr/>
          </p:nvSpPr>
          <p:spPr>
            <a:xfrm>
              <a:off x="0" y="0"/>
              <a:ext cx="812800" cy="392819"/>
            </a:xfrm>
            <a:custGeom>
              <a:avLst/>
              <a:gdLst/>
              <a:ahLst/>
              <a:cxnLst/>
              <a:rect l="l" t="t" r="r" b="b"/>
              <a:pathLst>
                <a:path w="812800" h="392819">
                  <a:moveTo>
                    <a:pt x="406400" y="0"/>
                  </a:moveTo>
                  <a:lnTo>
                    <a:pt x="812800" y="392819"/>
                  </a:lnTo>
                  <a:lnTo>
                    <a:pt x="0" y="392819"/>
                  </a:lnTo>
                  <a:lnTo>
                    <a:pt x="406400" y="0"/>
                  </a:lnTo>
                  <a:close/>
                </a:path>
              </a:pathLst>
            </a:custGeom>
            <a:solidFill>
              <a:srgbClr val="009CDF"/>
            </a:solidFill>
          </p:spPr>
          <p:txBody>
            <a:bodyPr/>
            <a:lstStyle/>
            <a:p>
              <a:endParaRPr lang="en-ID"/>
            </a:p>
          </p:txBody>
        </p:sp>
        <p:sp>
          <p:nvSpPr>
            <p:cNvPr id="8" name="TextBox 8"/>
            <p:cNvSpPr txBox="1"/>
            <p:nvPr/>
          </p:nvSpPr>
          <p:spPr>
            <a:xfrm>
              <a:off x="127000" y="134755"/>
              <a:ext cx="558800" cy="23000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03334" y="6570127"/>
            <a:ext cx="8205865" cy="884220"/>
            <a:chOff x="0" y="0"/>
            <a:chExt cx="1886609" cy="203291"/>
          </a:xfrm>
        </p:grpSpPr>
        <p:sp>
          <p:nvSpPr>
            <p:cNvPr id="10" name="Freeform 10"/>
            <p:cNvSpPr/>
            <p:nvPr/>
          </p:nvSpPr>
          <p:spPr>
            <a:xfrm>
              <a:off x="0" y="0"/>
              <a:ext cx="1886609" cy="203291"/>
            </a:xfrm>
            <a:custGeom>
              <a:avLst/>
              <a:gdLst/>
              <a:ahLst/>
              <a:cxnLst/>
              <a:rect l="l" t="t" r="r" b="b"/>
              <a:pathLst>
                <a:path w="1886609" h="203291">
                  <a:moveTo>
                    <a:pt x="94346" y="0"/>
                  </a:moveTo>
                  <a:lnTo>
                    <a:pt x="1792263" y="0"/>
                  </a:lnTo>
                  <a:cubicBezTo>
                    <a:pt x="1817285" y="0"/>
                    <a:pt x="1841283" y="9940"/>
                    <a:pt x="1858976" y="27633"/>
                  </a:cubicBezTo>
                  <a:cubicBezTo>
                    <a:pt x="1876669" y="45327"/>
                    <a:pt x="1886609" y="69324"/>
                    <a:pt x="1886609" y="94346"/>
                  </a:cubicBezTo>
                  <a:lnTo>
                    <a:pt x="1886609" y="108945"/>
                  </a:lnTo>
                  <a:cubicBezTo>
                    <a:pt x="1886609" y="133967"/>
                    <a:pt x="1876669" y="157964"/>
                    <a:pt x="1858976" y="175657"/>
                  </a:cubicBezTo>
                  <a:cubicBezTo>
                    <a:pt x="1841283" y="193351"/>
                    <a:pt x="1817285" y="203291"/>
                    <a:pt x="1792263" y="203291"/>
                  </a:cubicBezTo>
                  <a:lnTo>
                    <a:pt x="94346" y="203291"/>
                  </a:lnTo>
                  <a:cubicBezTo>
                    <a:pt x="69324" y="203291"/>
                    <a:pt x="45327" y="193351"/>
                    <a:pt x="27633" y="175657"/>
                  </a:cubicBezTo>
                  <a:cubicBezTo>
                    <a:pt x="9940" y="157964"/>
                    <a:pt x="0" y="133967"/>
                    <a:pt x="0" y="108945"/>
                  </a:cubicBezTo>
                  <a:lnTo>
                    <a:pt x="0" y="94346"/>
                  </a:lnTo>
                  <a:cubicBezTo>
                    <a:pt x="0" y="69324"/>
                    <a:pt x="9940" y="45327"/>
                    <a:pt x="27633" y="27633"/>
                  </a:cubicBezTo>
                  <a:cubicBezTo>
                    <a:pt x="45327" y="9940"/>
                    <a:pt x="69324" y="0"/>
                    <a:pt x="94346" y="0"/>
                  </a:cubicBezTo>
                  <a:close/>
                </a:path>
              </a:pathLst>
            </a:custGeom>
            <a:solidFill>
              <a:srgbClr val="2F6DA7"/>
            </a:solidFill>
          </p:spPr>
          <p:txBody>
            <a:bodyPr/>
            <a:lstStyle/>
            <a:p>
              <a:endParaRPr lang="en-ID"/>
            </a:p>
          </p:txBody>
        </p:sp>
        <p:sp>
          <p:nvSpPr>
            <p:cNvPr id="11" name="TextBox 11"/>
            <p:cNvSpPr txBox="1"/>
            <p:nvPr/>
          </p:nvSpPr>
          <p:spPr>
            <a:xfrm>
              <a:off x="0" y="-47625"/>
              <a:ext cx="1886609" cy="250916"/>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9829857" y="1358318"/>
            <a:ext cx="7271030" cy="7007455"/>
          </a:xfrm>
          <a:custGeom>
            <a:avLst/>
            <a:gdLst/>
            <a:ahLst/>
            <a:cxnLst/>
            <a:rect l="l" t="t" r="r" b="b"/>
            <a:pathLst>
              <a:path w="7271030" h="7007455">
                <a:moveTo>
                  <a:pt x="0" y="0"/>
                </a:moveTo>
                <a:lnTo>
                  <a:pt x="7271029" y="0"/>
                </a:lnTo>
                <a:lnTo>
                  <a:pt x="7271029" y="7007454"/>
                </a:lnTo>
                <a:lnTo>
                  <a:pt x="0" y="7007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grpSp>
        <p:nvGrpSpPr>
          <p:cNvPr id="13" name="Group 13"/>
          <p:cNvGrpSpPr/>
          <p:nvPr/>
        </p:nvGrpSpPr>
        <p:grpSpPr>
          <a:xfrm rot="-2700000">
            <a:off x="9799408" y="-1237863"/>
            <a:ext cx="866966" cy="5192361"/>
            <a:chOff x="0" y="0"/>
            <a:chExt cx="228337" cy="1367536"/>
          </a:xfrm>
        </p:grpSpPr>
        <p:sp>
          <p:nvSpPr>
            <p:cNvPr id="14" name="Freeform 14"/>
            <p:cNvSpPr/>
            <p:nvPr/>
          </p:nvSpPr>
          <p:spPr>
            <a:xfrm>
              <a:off x="0" y="0"/>
              <a:ext cx="228337" cy="1367536"/>
            </a:xfrm>
            <a:custGeom>
              <a:avLst/>
              <a:gdLst/>
              <a:ahLst/>
              <a:cxnLst/>
              <a:rect l="l" t="t" r="r" b="b"/>
              <a:pathLst>
                <a:path w="228337" h="1367536">
                  <a:moveTo>
                    <a:pt x="0" y="0"/>
                  </a:moveTo>
                  <a:lnTo>
                    <a:pt x="228337" y="0"/>
                  </a:lnTo>
                  <a:lnTo>
                    <a:pt x="228337" y="1367536"/>
                  </a:lnTo>
                  <a:lnTo>
                    <a:pt x="0" y="1367536"/>
                  </a:lnTo>
                  <a:close/>
                </a:path>
              </a:pathLst>
            </a:custGeom>
            <a:gradFill rotWithShape="1">
              <a:gsLst>
                <a:gs pos="0">
                  <a:srgbClr val="004AAC">
                    <a:alpha val="100000"/>
                  </a:srgbClr>
                </a:gs>
                <a:gs pos="100000">
                  <a:srgbClr val="002658">
                    <a:alpha val="100000"/>
                  </a:srgbClr>
                </a:gs>
              </a:gsLst>
              <a:lin ang="5400000"/>
            </a:gradFill>
          </p:spPr>
          <p:txBody>
            <a:bodyPr/>
            <a:lstStyle/>
            <a:p>
              <a:endParaRPr lang="en-ID"/>
            </a:p>
          </p:txBody>
        </p:sp>
        <p:sp>
          <p:nvSpPr>
            <p:cNvPr id="15" name="TextBox 15"/>
            <p:cNvSpPr txBox="1"/>
            <p:nvPr/>
          </p:nvSpPr>
          <p:spPr>
            <a:xfrm>
              <a:off x="0" y="0"/>
              <a:ext cx="228337" cy="1367536"/>
            </a:xfrm>
            <a:prstGeom prst="rect">
              <a:avLst/>
            </a:prstGeom>
          </p:spPr>
          <p:txBody>
            <a:bodyPr lIns="50800" tIns="50800" rIns="50800" bIns="50800" rtlCol="0" anchor="ctr"/>
            <a:lstStyle/>
            <a:p>
              <a:pPr algn="ctr">
                <a:lnSpc>
                  <a:spcPts val="3052"/>
                </a:lnSpc>
              </a:pPr>
              <a:endParaRPr/>
            </a:p>
          </p:txBody>
        </p:sp>
      </p:grpSp>
      <p:grpSp>
        <p:nvGrpSpPr>
          <p:cNvPr id="16" name="Group 16"/>
          <p:cNvGrpSpPr/>
          <p:nvPr/>
        </p:nvGrpSpPr>
        <p:grpSpPr>
          <a:xfrm>
            <a:off x="10682056" y="1803973"/>
            <a:ext cx="5982794" cy="598279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7369" r="-27369"/>
              </a:stretch>
            </a:blipFill>
            <a:ln w="171450" cap="sq">
              <a:solidFill>
                <a:srgbClr val="FFFFFF"/>
              </a:solidFill>
              <a:prstDash val="solid"/>
              <a:miter/>
            </a:ln>
          </p:spPr>
          <p:txBody>
            <a:bodyPr/>
            <a:lstStyle/>
            <a:p>
              <a:endParaRPr lang="en-ID"/>
            </a:p>
          </p:txBody>
        </p:sp>
      </p:grpSp>
      <p:sp>
        <p:nvSpPr>
          <p:cNvPr id="18" name="Freeform 18"/>
          <p:cNvSpPr/>
          <p:nvPr/>
        </p:nvSpPr>
        <p:spPr>
          <a:xfrm>
            <a:off x="1028700" y="761344"/>
            <a:ext cx="470161" cy="486583"/>
          </a:xfrm>
          <a:custGeom>
            <a:avLst/>
            <a:gdLst/>
            <a:ahLst/>
            <a:cxnLst/>
            <a:rect l="l" t="t" r="r" b="b"/>
            <a:pathLst>
              <a:path w="470161" h="486583">
                <a:moveTo>
                  <a:pt x="0" y="0"/>
                </a:moveTo>
                <a:lnTo>
                  <a:pt x="470161" y="0"/>
                </a:lnTo>
                <a:lnTo>
                  <a:pt x="470161" y="486583"/>
                </a:lnTo>
                <a:lnTo>
                  <a:pt x="0" y="4865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19" name="TextBox 19"/>
          <p:cNvSpPr txBox="1"/>
          <p:nvPr/>
        </p:nvSpPr>
        <p:spPr>
          <a:xfrm>
            <a:off x="1028700" y="1832548"/>
            <a:ext cx="7295874" cy="1417383"/>
          </a:xfrm>
          <a:prstGeom prst="rect">
            <a:avLst/>
          </a:prstGeom>
        </p:spPr>
        <p:txBody>
          <a:bodyPr lIns="0" tIns="0" rIns="0" bIns="0" rtlCol="0" anchor="t">
            <a:spAutoFit/>
          </a:bodyPr>
          <a:lstStyle/>
          <a:p>
            <a:pPr algn="l">
              <a:lnSpc>
                <a:spcPts val="11134"/>
              </a:lnSpc>
            </a:pPr>
            <a:r>
              <a:rPr lang="en-US" sz="9516" b="1">
                <a:solidFill>
                  <a:srgbClr val="63CDF6"/>
                </a:solidFill>
                <a:latin typeface="Tomorrow Bold"/>
                <a:ea typeface="Tomorrow Bold"/>
                <a:cs typeface="Tomorrow Bold"/>
                <a:sym typeface="Tomorrow Bold"/>
              </a:rPr>
              <a:t>THANK YOU</a:t>
            </a:r>
          </a:p>
        </p:txBody>
      </p:sp>
      <p:sp>
        <p:nvSpPr>
          <p:cNvPr id="20" name="TextBox 20"/>
          <p:cNvSpPr txBox="1"/>
          <p:nvPr/>
        </p:nvSpPr>
        <p:spPr>
          <a:xfrm>
            <a:off x="828058" y="6674902"/>
            <a:ext cx="6473831" cy="684196"/>
          </a:xfrm>
          <a:prstGeom prst="rect">
            <a:avLst/>
          </a:prstGeom>
        </p:spPr>
        <p:txBody>
          <a:bodyPr lIns="0" tIns="0" rIns="0" bIns="0" rtlCol="0" anchor="t">
            <a:spAutoFit/>
          </a:bodyPr>
          <a:lstStyle/>
          <a:p>
            <a:pPr algn="just">
              <a:lnSpc>
                <a:spcPts val="5357"/>
              </a:lnSpc>
              <a:spcBef>
                <a:spcPct val="0"/>
              </a:spcBef>
            </a:pPr>
            <a:r>
              <a:rPr lang="en-US" sz="4578" b="1">
                <a:solidFill>
                  <a:srgbClr val="FFFFFF"/>
                </a:solidFill>
                <a:latin typeface="Tomorrow Bold"/>
                <a:ea typeface="Tomorrow Bold"/>
                <a:cs typeface="Tomorrow Bold"/>
                <a:sym typeface="Tomorrow Bold"/>
              </a:rPr>
              <a:t>DELL LATITUDE 5430</a:t>
            </a:r>
          </a:p>
        </p:txBody>
      </p:sp>
      <p:sp>
        <p:nvSpPr>
          <p:cNvPr id="21" name="TextBox 21"/>
          <p:cNvSpPr txBox="1"/>
          <p:nvPr/>
        </p:nvSpPr>
        <p:spPr>
          <a:xfrm>
            <a:off x="1028700" y="8054422"/>
            <a:ext cx="2314466" cy="312659"/>
          </a:xfrm>
          <a:prstGeom prst="rect">
            <a:avLst/>
          </a:prstGeom>
        </p:spPr>
        <p:txBody>
          <a:bodyPr lIns="0" tIns="0" rIns="0" bIns="0" rtlCol="0" anchor="t">
            <a:spAutoFit/>
          </a:bodyPr>
          <a:lstStyle/>
          <a:p>
            <a:pPr algn="just">
              <a:lnSpc>
                <a:spcPts val="2413"/>
              </a:lnSpc>
              <a:spcBef>
                <a:spcPct val="0"/>
              </a:spcBef>
            </a:pPr>
            <a:r>
              <a:rPr lang="en-US" sz="2062">
                <a:solidFill>
                  <a:srgbClr val="FFFFFF"/>
                </a:solidFill>
                <a:latin typeface="Tomorrow"/>
                <a:ea typeface="Tomorrow"/>
                <a:cs typeface="Tomorrow"/>
                <a:sym typeface="Tomorrow"/>
              </a:rPr>
              <a:t>Presented By:</a:t>
            </a:r>
          </a:p>
        </p:txBody>
      </p:sp>
      <p:sp>
        <p:nvSpPr>
          <p:cNvPr id="22" name="TextBox 22"/>
          <p:cNvSpPr txBox="1"/>
          <p:nvPr/>
        </p:nvSpPr>
        <p:spPr>
          <a:xfrm>
            <a:off x="1028700" y="8365772"/>
            <a:ext cx="2726516" cy="312659"/>
          </a:xfrm>
          <a:prstGeom prst="rect">
            <a:avLst/>
          </a:prstGeom>
        </p:spPr>
        <p:txBody>
          <a:bodyPr lIns="0" tIns="0" rIns="0" bIns="0" rtlCol="0" anchor="t">
            <a:spAutoFit/>
          </a:bodyPr>
          <a:lstStyle/>
          <a:p>
            <a:pPr algn="just">
              <a:lnSpc>
                <a:spcPts val="2413"/>
              </a:lnSpc>
              <a:spcBef>
                <a:spcPct val="0"/>
              </a:spcBef>
            </a:pPr>
            <a:r>
              <a:rPr lang="en-US" sz="2062" b="1">
                <a:solidFill>
                  <a:srgbClr val="FFFFFF"/>
                </a:solidFill>
                <a:latin typeface="Tomorrow Bold"/>
                <a:ea typeface="Tomorrow Bold"/>
                <a:cs typeface="Tomorrow Bold"/>
                <a:sym typeface="Tomorrow Bold"/>
              </a:rPr>
              <a:t>NHÓM 5</a:t>
            </a:r>
          </a:p>
        </p:txBody>
      </p:sp>
      <p:sp>
        <p:nvSpPr>
          <p:cNvPr id="23" name="TextBox 23"/>
          <p:cNvSpPr txBox="1"/>
          <p:nvPr/>
        </p:nvSpPr>
        <p:spPr>
          <a:xfrm>
            <a:off x="4776015" y="8054422"/>
            <a:ext cx="2314466" cy="312659"/>
          </a:xfrm>
          <a:prstGeom prst="rect">
            <a:avLst/>
          </a:prstGeom>
        </p:spPr>
        <p:txBody>
          <a:bodyPr lIns="0" tIns="0" rIns="0" bIns="0" rtlCol="0" anchor="t">
            <a:spAutoFit/>
          </a:bodyPr>
          <a:lstStyle/>
          <a:p>
            <a:pPr algn="just">
              <a:lnSpc>
                <a:spcPts val="2413"/>
              </a:lnSpc>
              <a:spcBef>
                <a:spcPct val="0"/>
              </a:spcBef>
            </a:pPr>
            <a:r>
              <a:rPr lang="en-US" sz="2062">
                <a:solidFill>
                  <a:srgbClr val="FFFFFF"/>
                </a:solidFill>
                <a:latin typeface="Tomorrow"/>
                <a:ea typeface="Tomorrow"/>
                <a:cs typeface="Tomorrow"/>
                <a:sym typeface="Tomorrow"/>
              </a:rPr>
              <a:t>Date</a:t>
            </a:r>
          </a:p>
        </p:txBody>
      </p:sp>
      <p:sp>
        <p:nvSpPr>
          <p:cNvPr id="24" name="TextBox 24"/>
          <p:cNvSpPr txBox="1"/>
          <p:nvPr/>
        </p:nvSpPr>
        <p:spPr>
          <a:xfrm>
            <a:off x="4776015" y="8365772"/>
            <a:ext cx="2726516" cy="312659"/>
          </a:xfrm>
          <a:prstGeom prst="rect">
            <a:avLst/>
          </a:prstGeom>
        </p:spPr>
        <p:txBody>
          <a:bodyPr lIns="0" tIns="0" rIns="0" bIns="0" rtlCol="0" anchor="t">
            <a:spAutoFit/>
          </a:bodyPr>
          <a:lstStyle/>
          <a:p>
            <a:pPr algn="just">
              <a:lnSpc>
                <a:spcPts val="2413"/>
              </a:lnSpc>
              <a:spcBef>
                <a:spcPct val="0"/>
              </a:spcBef>
            </a:pPr>
            <a:r>
              <a:rPr lang="en-US" sz="2062" b="1">
                <a:solidFill>
                  <a:srgbClr val="FFFFFF"/>
                </a:solidFill>
                <a:latin typeface="Tomorrow Bold"/>
                <a:ea typeface="Tomorrow Bold"/>
                <a:cs typeface="Tomorrow Bold"/>
                <a:sym typeface="Tomorrow Bold"/>
              </a:rPr>
              <a:t>19/5/2025</a:t>
            </a:r>
          </a:p>
        </p:txBody>
      </p:sp>
      <p:sp>
        <p:nvSpPr>
          <p:cNvPr id="25" name="TextBox 25"/>
          <p:cNvSpPr txBox="1"/>
          <p:nvPr/>
        </p:nvSpPr>
        <p:spPr>
          <a:xfrm>
            <a:off x="1028700" y="3217950"/>
            <a:ext cx="7295874" cy="2827083"/>
          </a:xfrm>
          <a:prstGeom prst="rect">
            <a:avLst/>
          </a:prstGeom>
        </p:spPr>
        <p:txBody>
          <a:bodyPr lIns="0" tIns="0" rIns="0" bIns="0" rtlCol="0" anchor="t">
            <a:spAutoFit/>
          </a:bodyPr>
          <a:lstStyle/>
          <a:p>
            <a:pPr algn="l">
              <a:lnSpc>
                <a:spcPts val="11134"/>
              </a:lnSpc>
            </a:pPr>
            <a:r>
              <a:rPr lang="en-US" sz="9516" b="1">
                <a:solidFill>
                  <a:srgbClr val="FFFFFF"/>
                </a:solidFill>
                <a:latin typeface="Tomorrow Bold"/>
                <a:ea typeface="Tomorrow Bold"/>
                <a:cs typeface="Tomorrow Bold"/>
                <a:sym typeface="Tomorrow Bold"/>
              </a:rPr>
              <a:t>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365460" y="-2155133"/>
            <a:ext cx="10104902" cy="3371239"/>
            <a:chOff x="0" y="0"/>
            <a:chExt cx="2661373" cy="887898"/>
          </a:xfrm>
        </p:grpSpPr>
        <p:sp>
          <p:nvSpPr>
            <p:cNvPr id="3" name="Freeform 3"/>
            <p:cNvSpPr/>
            <p:nvPr/>
          </p:nvSpPr>
          <p:spPr>
            <a:xfrm>
              <a:off x="0" y="0"/>
              <a:ext cx="2661373" cy="887898"/>
            </a:xfrm>
            <a:custGeom>
              <a:avLst/>
              <a:gdLst/>
              <a:ahLst/>
              <a:cxnLst/>
              <a:rect l="l" t="t" r="r" b="b"/>
              <a:pathLst>
                <a:path w="2661373" h="887898">
                  <a:moveTo>
                    <a:pt x="76615" y="0"/>
                  </a:moveTo>
                  <a:lnTo>
                    <a:pt x="2584758" y="0"/>
                  </a:lnTo>
                  <a:cubicBezTo>
                    <a:pt x="2627071" y="0"/>
                    <a:pt x="2661373" y="34302"/>
                    <a:pt x="2661373" y="76615"/>
                  </a:cubicBezTo>
                  <a:lnTo>
                    <a:pt x="2661373" y="811283"/>
                  </a:lnTo>
                  <a:cubicBezTo>
                    <a:pt x="2661373" y="853596"/>
                    <a:pt x="2627071" y="887898"/>
                    <a:pt x="2584758" y="887898"/>
                  </a:cubicBezTo>
                  <a:lnTo>
                    <a:pt x="76615" y="887898"/>
                  </a:lnTo>
                  <a:cubicBezTo>
                    <a:pt x="34302" y="887898"/>
                    <a:pt x="0" y="853596"/>
                    <a:pt x="0" y="811283"/>
                  </a:cubicBezTo>
                  <a:lnTo>
                    <a:pt x="0" y="76615"/>
                  </a:lnTo>
                  <a:cubicBezTo>
                    <a:pt x="0" y="34302"/>
                    <a:pt x="34302" y="0"/>
                    <a:pt x="76615" y="0"/>
                  </a:cubicBezTo>
                  <a:close/>
                </a:path>
              </a:pathLst>
            </a:custGeom>
            <a:solidFill>
              <a:srgbClr val="0D5676"/>
            </a:solidFill>
          </p:spPr>
          <p:txBody>
            <a:bodyPr/>
            <a:lstStyle/>
            <a:p>
              <a:endParaRPr lang="en-ID"/>
            </a:p>
          </p:txBody>
        </p:sp>
        <p:sp>
          <p:nvSpPr>
            <p:cNvPr id="4" name="TextBox 4"/>
            <p:cNvSpPr txBox="1"/>
            <p:nvPr/>
          </p:nvSpPr>
          <p:spPr>
            <a:xfrm>
              <a:off x="0" y="-47625"/>
              <a:ext cx="2661373" cy="935523"/>
            </a:xfrm>
            <a:prstGeom prst="rect">
              <a:avLst/>
            </a:prstGeom>
          </p:spPr>
          <p:txBody>
            <a:bodyPr lIns="50800" tIns="50800" rIns="50800" bIns="50800" rtlCol="0" anchor="ctr"/>
            <a:lstStyle/>
            <a:p>
              <a:pPr algn="ctr">
                <a:lnSpc>
                  <a:spcPts val="2538"/>
                </a:lnSpc>
              </a:pPr>
              <a:endParaRPr/>
            </a:p>
          </p:txBody>
        </p:sp>
      </p:grpSp>
      <p:grpSp>
        <p:nvGrpSpPr>
          <p:cNvPr id="5" name="Group 5"/>
          <p:cNvGrpSpPr/>
          <p:nvPr/>
        </p:nvGrpSpPr>
        <p:grpSpPr>
          <a:xfrm>
            <a:off x="15236014" y="9258300"/>
            <a:ext cx="254687" cy="2546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658"/>
                </a:lnSpc>
              </a:pPr>
              <a:endParaRPr/>
            </a:p>
          </p:txBody>
        </p:sp>
      </p:grpSp>
      <p:grpSp>
        <p:nvGrpSpPr>
          <p:cNvPr id="8" name="Group 8"/>
          <p:cNvGrpSpPr/>
          <p:nvPr/>
        </p:nvGrpSpPr>
        <p:grpSpPr>
          <a:xfrm>
            <a:off x="15688138" y="9258300"/>
            <a:ext cx="254687" cy="2546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658"/>
                </a:lnSpc>
              </a:pPr>
              <a:endParaRPr/>
            </a:p>
          </p:txBody>
        </p:sp>
      </p:grpSp>
      <p:grpSp>
        <p:nvGrpSpPr>
          <p:cNvPr id="11" name="Group 11"/>
          <p:cNvGrpSpPr/>
          <p:nvPr/>
        </p:nvGrpSpPr>
        <p:grpSpPr>
          <a:xfrm>
            <a:off x="16140263" y="9258300"/>
            <a:ext cx="254687" cy="2546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58"/>
                </a:lnSpc>
              </a:pPr>
              <a:endParaRPr/>
            </a:p>
          </p:txBody>
        </p:sp>
      </p:grpSp>
      <p:grpSp>
        <p:nvGrpSpPr>
          <p:cNvPr id="14" name="Group 14"/>
          <p:cNvGrpSpPr/>
          <p:nvPr/>
        </p:nvGrpSpPr>
        <p:grpSpPr>
          <a:xfrm>
            <a:off x="16592387" y="9258300"/>
            <a:ext cx="254687" cy="2546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ID"/>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58"/>
                </a:lnSpc>
              </a:pPr>
              <a:endParaRPr/>
            </a:p>
          </p:txBody>
        </p:sp>
      </p:grpSp>
      <p:graphicFrame>
        <p:nvGraphicFramePr>
          <p:cNvPr id="17" name="Table 17"/>
          <p:cNvGraphicFramePr>
            <a:graphicFrameLocks noGrp="1"/>
          </p:cNvGraphicFramePr>
          <p:nvPr>
            <p:extLst>
              <p:ext uri="{D42A27DB-BD31-4B8C-83A1-F6EECF244321}">
                <p14:modId xmlns:p14="http://schemas.microsoft.com/office/powerpoint/2010/main" val="1334583019"/>
              </p:ext>
            </p:extLst>
          </p:nvPr>
        </p:nvGraphicFramePr>
        <p:xfrm>
          <a:off x="3330769" y="2340662"/>
          <a:ext cx="11626463" cy="7172326"/>
        </p:xfrm>
        <a:graphic>
          <a:graphicData uri="http://schemas.openxmlformats.org/drawingml/2006/table">
            <a:tbl>
              <a:tblPr/>
              <a:tblGrid>
                <a:gridCol w="5734215">
                  <a:extLst>
                    <a:ext uri="{9D8B030D-6E8A-4147-A177-3AD203B41FA5}">
                      <a16:colId xmlns:a16="http://schemas.microsoft.com/office/drawing/2014/main" val="20000"/>
                    </a:ext>
                  </a:extLst>
                </a:gridCol>
                <a:gridCol w="5892248">
                  <a:extLst>
                    <a:ext uri="{9D8B030D-6E8A-4147-A177-3AD203B41FA5}">
                      <a16:colId xmlns:a16="http://schemas.microsoft.com/office/drawing/2014/main" val="20001"/>
                    </a:ext>
                  </a:extLst>
                </a:gridCol>
              </a:tblGrid>
              <a:tr h="1024618">
                <a:tc>
                  <a:txBody>
                    <a:bodyPr/>
                    <a:lstStyle/>
                    <a:p>
                      <a:pPr algn="ctr">
                        <a:lnSpc>
                          <a:spcPts val="3658"/>
                        </a:lnSpc>
                        <a:defRPr/>
                      </a:pPr>
                      <a:r>
                        <a:rPr lang="en-US" sz="2613" b="1">
                          <a:solidFill>
                            <a:srgbClr val="FFFFFF"/>
                          </a:solidFill>
                          <a:latin typeface="Montserrat Bold"/>
                          <a:ea typeface="Montserrat Bold"/>
                          <a:cs typeface="Montserrat Bold"/>
                          <a:sym typeface="Montserrat Bold"/>
                        </a:rPr>
                        <a:t>HỌ VÀ TÊN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658"/>
                        </a:lnSpc>
                        <a:defRPr/>
                      </a:pPr>
                      <a:r>
                        <a:rPr lang="en-US" sz="2613" b="1">
                          <a:solidFill>
                            <a:srgbClr val="FFFFFF"/>
                          </a:solidFill>
                          <a:latin typeface="Montserrat Bold"/>
                          <a:ea typeface="Montserrat Bold"/>
                          <a:cs typeface="Montserrat Bold"/>
                          <a:sym typeface="Montserrat Bold"/>
                        </a:rPr>
                        <a:t>MÃ SỐ SINH VIÊN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24618">
                <a:tc>
                  <a:txBody>
                    <a:bodyPr/>
                    <a:lstStyle/>
                    <a:p>
                      <a:pPr algn="ctr">
                        <a:lnSpc>
                          <a:spcPts val="3499"/>
                        </a:lnSpc>
                        <a:defRPr/>
                      </a:pPr>
                      <a:r>
                        <a:rPr lang="en-US" sz="2499" b="1">
                          <a:solidFill>
                            <a:schemeClr val="bg1"/>
                          </a:solidFill>
                          <a:latin typeface="Montserrat Bold"/>
                          <a:ea typeface="Montserrat Bold"/>
                          <a:cs typeface="Montserrat Bold"/>
                          <a:sym typeface="Montserrat Bold"/>
                        </a:rPr>
                        <a:t>Đoàn Ngọc Trâm Anh </a:t>
                      </a:r>
                      <a:endParaRPr lang="en-US" sz="1100">
                        <a:solidFill>
                          <a:schemeClr val="bg1"/>
                        </a:solidFill>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2410067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24618">
                <a:tc>
                  <a:txBody>
                    <a:bodyPr/>
                    <a:lstStyle/>
                    <a:p>
                      <a:pPr algn="ctr">
                        <a:lnSpc>
                          <a:spcPts val="3499"/>
                        </a:lnSpc>
                        <a:defRPr/>
                      </a:pPr>
                      <a:r>
                        <a:rPr lang="en-US" sz="2499" b="1">
                          <a:solidFill>
                            <a:schemeClr val="bg1"/>
                          </a:solidFill>
                          <a:latin typeface="Montserrat Bold"/>
                          <a:ea typeface="Montserrat Bold"/>
                          <a:cs typeface="Montserrat Bold"/>
                          <a:sym typeface="Montserrat Bold"/>
                        </a:rPr>
                        <a:t>Lê Nguyễn Thanh Ngọc</a:t>
                      </a:r>
                      <a:endParaRPr lang="en-US" sz="1100">
                        <a:solidFill>
                          <a:schemeClr val="bg1"/>
                        </a:solidFill>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2412289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24618">
                <a:tc>
                  <a:txBody>
                    <a:bodyPr/>
                    <a:lstStyle/>
                    <a:p>
                      <a:pPr algn="ctr">
                        <a:lnSpc>
                          <a:spcPts val="3499"/>
                        </a:lnSpc>
                        <a:defRPr/>
                      </a:pPr>
                      <a:r>
                        <a:rPr lang="en-US" sz="2499" b="1" dirty="0">
                          <a:solidFill>
                            <a:schemeClr val="bg1"/>
                          </a:solidFill>
                          <a:latin typeface="Montserrat Bold"/>
                          <a:ea typeface="Montserrat Bold"/>
                          <a:cs typeface="Montserrat Bold"/>
                          <a:sym typeface="Montserrat Bold"/>
                        </a:rPr>
                        <a:t>Võ Ngọc Lan Nhi</a:t>
                      </a:r>
                      <a:endParaRPr lang="en-US" sz="1100" dirty="0">
                        <a:solidFill>
                          <a:schemeClr val="bg1"/>
                        </a:solidFill>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2312515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24618">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Trần Yên Trân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2413595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024618">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Phạm Công Võ</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2313946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1024618">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Trần Ngọc Phương Vy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dirty="0">
                          <a:solidFill>
                            <a:srgbClr val="FFFFFF"/>
                          </a:solidFill>
                          <a:latin typeface="Montserrat Bold"/>
                          <a:ea typeface="Montserrat Bold"/>
                          <a:cs typeface="Montserrat Bold"/>
                          <a:sym typeface="Montserrat Bold"/>
                        </a:rPr>
                        <a:t>2012462</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8" name="TextBox 18"/>
          <p:cNvSpPr txBox="1"/>
          <p:nvPr/>
        </p:nvSpPr>
        <p:spPr>
          <a:xfrm>
            <a:off x="5181621" y="971550"/>
            <a:ext cx="7924758" cy="887627"/>
          </a:xfrm>
          <a:prstGeom prst="rect">
            <a:avLst/>
          </a:prstGeom>
        </p:spPr>
        <p:txBody>
          <a:bodyPr lIns="0" tIns="0" rIns="0" bIns="0" rtlCol="0" anchor="t">
            <a:spAutoFit/>
          </a:bodyPr>
          <a:lstStyle/>
          <a:p>
            <a:pPr marL="0" lvl="0" indent="0" algn="l">
              <a:lnSpc>
                <a:spcPts val="7268"/>
              </a:lnSpc>
              <a:spcBef>
                <a:spcPct val="0"/>
              </a:spcBef>
            </a:pPr>
            <a:r>
              <a:rPr lang="en-US" sz="5506" b="1" spc="38">
                <a:solidFill>
                  <a:srgbClr val="FFFFFF"/>
                </a:solidFill>
                <a:latin typeface="Tomorrow Bold"/>
                <a:ea typeface="Tomorrow Bold"/>
                <a:cs typeface="Tomorrow Bold"/>
                <a:sym typeface="Tomorrow Bold"/>
              </a:rPr>
              <a:t>THÀNH VIÊN NHÓM 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365460" y="-2155133"/>
            <a:ext cx="10104902" cy="3371239"/>
            <a:chOff x="0" y="0"/>
            <a:chExt cx="2661373" cy="887898"/>
          </a:xfrm>
        </p:grpSpPr>
        <p:sp>
          <p:nvSpPr>
            <p:cNvPr id="3" name="Freeform 3"/>
            <p:cNvSpPr/>
            <p:nvPr/>
          </p:nvSpPr>
          <p:spPr>
            <a:xfrm>
              <a:off x="0" y="0"/>
              <a:ext cx="2661373" cy="887898"/>
            </a:xfrm>
            <a:custGeom>
              <a:avLst/>
              <a:gdLst/>
              <a:ahLst/>
              <a:cxnLst/>
              <a:rect l="l" t="t" r="r" b="b"/>
              <a:pathLst>
                <a:path w="2661373" h="887898">
                  <a:moveTo>
                    <a:pt x="76615" y="0"/>
                  </a:moveTo>
                  <a:lnTo>
                    <a:pt x="2584758" y="0"/>
                  </a:lnTo>
                  <a:cubicBezTo>
                    <a:pt x="2627071" y="0"/>
                    <a:pt x="2661373" y="34302"/>
                    <a:pt x="2661373" y="76615"/>
                  </a:cubicBezTo>
                  <a:lnTo>
                    <a:pt x="2661373" y="811283"/>
                  </a:lnTo>
                  <a:cubicBezTo>
                    <a:pt x="2661373" y="853596"/>
                    <a:pt x="2627071" y="887898"/>
                    <a:pt x="2584758" y="887898"/>
                  </a:cubicBezTo>
                  <a:lnTo>
                    <a:pt x="76615" y="887898"/>
                  </a:lnTo>
                  <a:cubicBezTo>
                    <a:pt x="34302" y="887898"/>
                    <a:pt x="0" y="853596"/>
                    <a:pt x="0" y="811283"/>
                  </a:cubicBezTo>
                  <a:lnTo>
                    <a:pt x="0" y="76615"/>
                  </a:lnTo>
                  <a:cubicBezTo>
                    <a:pt x="0" y="34302"/>
                    <a:pt x="34302" y="0"/>
                    <a:pt x="76615" y="0"/>
                  </a:cubicBezTo>
                  <a:close/>
                </a:path>
              </a:pathLst>
            </a:custGeom>
            <a:solidFill>
              <a:srgbClr val="0D5676"/>
            </a:solidFill>
          </p:spPr>
          <p:txBody>
            <a:bodyPr/>
            <a:lstStyle/>
            <a:p>
              <a:endParaRPr lang="en-ID"/>
            </a:p>
          </p:txBody>
        </p:sp>
        <p:sp>
          <p:nvSpPr>
            <p:cNvPr id="4" name="TextBox 4"/>
            <p:cNvSpPr txBox="1"/>
            <p:nvPr/>
          </p:nvSpPr>
          <p:spPr>
            <a:xfrm>
              <a:off x="0" y="-47625"/>
              <a:ext cx="2661373" cy="935523"/>
            </a:xfrm>
            <a:prstGeom prst="rect">
              <a:avLst/>
            </a:prstGeom>
          </p:spPr>
          <p:txBody>
            <a:bodyPr lIns="50800" tIns="50800" rIns="50800" bIns="50800" rtlCol="0" anchor="ctr"/>
            <a:lstStyle/>
            <a:p>
              <a:pPr algn="ctr">
                <a:lnSpc>
                  <a:spcPts val="2538"/>
                </a:lnSpc>
              </a:pPr>
              <a:endParaRPr/>
            </a:p>
          </p:txBody>
        </p:sp>
      </p:grpSp>
      <p:grpSp>
        <p:nvGrpSpPr>
          <p:cNvPr id="5" name="Group 5"/>
          <p:cNvGrpSpPr/>
          <p:nvPr/>
        </p:nvGrpSpPr>
        <p:grpSpPr>
          <a:xfrm>
            <a:off x="15236014" y="9258300"/>
            <a:ext cx="254687" cy="2546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98"/>
                </a:lnSpc>
              </a:pPr>
              <a:endParaRPr/>
            </a:p>
          </p:txBody>
        </p:sp>
      </p:grpSp>
      <p:grpSp>
        <p:nvGrpSpPr>
          <p:cNvPr id="8" name="Group 8"/>
          <p:cNvGrpSpPr/>
          <p:nvPr/>
        </p:nvGrpSpPr>
        <p:grpSpPr>
          <a:xfrm>
            <a:off x="15688138" y="9258300"/>
            <a:ext cx="254687" cy="2546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798"/>
                </a:lnSpc>
              </a:pPr>
              <a:endParaRPr/>
            </a:p>
          </p:txBody>
        </p:sp>
      </p:grpSp>
      <p:grpSp>
        <p:nvGrpSpPr>
          <p:cNvPr id="11" name="Group 11"/>
          <p:cNvGrpSpPr/>
          <p:nvPr/>
        </p:nvGrpSpPr>
        <p:grpSpPr>
          <a:xfrm>
            <a:off x="16140263" y="9258300"/>
            <a:ext cx="254687" cy="2546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798"/>
                </a:lnSpc>
              </a:pPr>
              <a:endParaRPr/>
            </a:p>
          </p:txBody>
        </p:sp>
      </p:grpSp>
      <p:grpSp>
        <p:nvGrpSpPr>
          <p:cNvPr id="14" name="Group 14"/>
          <p:cNvGrpSpPr/>
          <p:nvPr/>
        </p:nvGrpSpPr>
        <p:grpSpPr>
          <a:xfrm>
            <a:off x="16592387" y="9258300"/>
            <a:ext cx="254687" cy="2546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ID"/>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798"/>
                </a:lnSpc>
              </a:pPr>
              <a:endParaRPr/>
            </a:p>
          </p:txBody>
        </p:sp>
      </p:grpSp>
      <p:grpSp>
        <p:nvGrpSpPr>
          <p:cNvPr id="17" name="Group 17"/>
          <p:cNvGrpSpPr/>
          <p:nvPr/>
        </p:nvGrpSpPr>
        <p:grpSpPr>
          <a:xfrm>
            <a:off x="11716537" y="4080874"/>
            <a:ext cx="1024327" cy="1002393"/>
            <a:chOff x="0" y="0"/>
            <a:chExt cx="269782" cy="264005"/>
          </a:xfrm>
        </p:grpSpPr>
        <p:sp>
          <p:nvSpPr>
            <p:cNvPr id="18" name="Freeform 18"/>
            <p:cNvSpPr/>
            <p:nvPr/>
          </p:nvSpPr>
          <p:spPr>
            <a:xfrm>
              <a:off x="0" y="0"/>
              <a:ext cx="269782" cy="264005"/>
            </a:xfrm>
            <a:custGeom>
              <a:avLst/>
              <a:gdLst/>
              <a:ahLst/>
              <a:cxnLst/>
              <a:rect l="l" t="t" r="r" b="b"/>
              <a:pathLst>
                <a:path w="269782" h="264005">
                  <a:moveTo>
                    <a:pt x="132002" y="0"/>
                  </a:moveTo>
                  <a:lnTo>
                    <a:pt x="137779" y="0"/>
                  </a:lnTo>
                  <a:cubicBezTo>
                    <a:pt x="172788" y="0"/>
                    <a:pt x="206364" y="13907"/>
                    <a:pt x="231119" y="38663"/>
                  </a:cubicBezTo>
                  <a:cubicBezTo>
                    <a:pt x="255874" y="63418"/>
                    <a:pt x="269782" y="96993"/>
                    <a:pt x="269782" y="132002"/>
                  </a:cubicBezTo>
                  <a:lnTo>
                    <a:pt x="269782" y="132002"/>
                  </a:lnTo>
                  <a:cubicBezTo>
                    <a:pt x="269782" y="204905"/>
                    <a:pt x="210682" y="264005"/>
                    <a:pt x="137779" y="264005"/>
                  </a:cubicBezTo>
                  <a:lnTo>
                    <a:pt x="132002" y="264005"/>
                  </a:lnTo>
                  <a:cubicBezTo>
                    <a:pt x="59099" y="264005"/>
                    <a:pt x="0" y="204905"/>
                    <a:pt x="0" y="132002"/>
                  </a:cubicBezTo>
                  <a:lnTo>
                    <a:pt x="0" y="132002"/>
                  </a:lnTo>
                  <a:cubicBezTo>
                    <a:pt x="0" y="59099"/>
                    <a:pt x="59099" y="0"/>
                    <a:pt x="132002" y="0"/>
                  </a:cubicBezTo>
                  <a:close/>
                </a:path>
              </a:pathLst>
            </a:custGeom>
            <a:solidFill>
              <a:srgbClr val="1C7EAA"/>
            </a:solidFill>
          </p:spPr>
          <p:txBody>
            <a:bodyPr/>
            <a:lstStyle/>
            <a:p>
              <a:endParaRPr lang="en-ID"/>
            </a:p>
          </p:txBody>
        </p:sp>
        <p:sp>
          <p:nvSpPr>
            <p:cNvPr id="19" name="TextBox 19"/>
            <p:cNvSpPr txBox="1"/>
            <p:nvPr/>
          </p:nvSpPr>
          <p:spPr>
            <a:xfrm>
              <a:off x="0" y="-47625"/>
              <a:ext cx="269782" cy="311630"/>
            </a:xfrm>
            <a:prstGeom prst="rect">
              <a:avLst/>
            </a:prstGeom>
          </p:spPr>
          <p:txBody>
            <a:bodyPr lIns="50800" tIns="50800" rIns="50800" bIns="50800" rtlCol="0" anchor="ctr"/>
            <a:lstStyle/>
            <a:p>
              <a:pPr algn="ctr">
                <a:lnSpc>
                  <a:spcPts val="2958"/>
                </a:lnSpc>
              </a:pPr>
              <a:endParaRPr/>
            </a:p>
          </p:txBody>
        </p:sp>
      </p:grpSp>
      <p:grpSp>
        <p:nvGrpSpPr>
          <p:cNvPr id="20" name="Group 20"/>
          <p:cNvGrpSpPr/>
          <p:nvPr/>
        </p:nvGrpSpPr>
        <p:grpSpPr>
          <a:xfrm>
            <a:off x="5604925" y="4080874"/>
            <a:ext cx="1024327" cy="1002393"/>
            <a:chOff x="0" y="0"/>
            <a:chExt cx="269782" cy="264005"/>
          </a:xfrm>
        </p:grpSpPr>
        <p:sp>
          <p:nvSpPr>
            <p:cNvPr id="21" name="Freeform 21"/>
            <p:cNvSpPr/>
            <p:nvPr/>
          </p:nvSpPr>
          <p:spPr>
            <a:xfrm>
              <a:off x="0" y="0"/>
              <a:ext cx="269782" cy="264005"/>
            </a:xfrm>
            <a:custGeom>
              <a:avLst/>
              <a:gdLst/>
              <a:ahLst/>
              <a:cxnLst/>
              <a:rect l="l" t="t" r="r" b="b"/>
              <a:pathLst>
                <a:path w="269782" h="264005">
                  <a:moveTo>
                    <a:pt x="132002" y="0"/>
                  </a:moveTo>
                  <a:lnTo>
                    <a:pt x="137779" y="0"/>
                  </a:lnTo>
                  <a:cubicBezTo>
                    <a:pt x="172788" y="0"/>
                    <a:pt x="206364" y="13907"/>
                    <a:pt x="231119" y="38663"/>
                  </a:cubicBezTo>
                  <a:cubicBezTo>
                    <a:pt x="255874" y="63418"/>
                    <a:pt x="269782" y="96993"/>
                    <a:pt x="269782" y="132002"/>
                  </a:cubicBezTo>
                  <a:lnTo>
                    <a:pt x="269782" y="132002"/>
                  </a:lnTo>
                  <a:cubicBezTo>
                    <a:pt x="269782" y="204905"/>
                    <a:pt x="210682" y="264005"/>
                    <a:pt x="137779" y="264005"/>
                  </a:cubicBezTo>
                  <a:lnTo>
                    <a:pt x="132002" y="264005"/>
                  </a:lnTo>
                  <a:cubicBezTo>
                    <a:pt x="59099" y="264005"/>
                    <a:pt x="0" y="204905"/>
                    <a:pt x="0" y="132002"/>
                  </a:cubicBezTo>
                  <a:lnTo>
                    <a:pt x="0" y="132002"/>
                  </a:lnTo>
                  <a:cubicBezTo>
                    <a:pt x="0" y="59099"/>
                    <a:pt x="59099" y="0"/>
                    <a:pt x="132002" y="0"/>
                  </a:cubicBezTo>
                  <a:close/>
                </a:path>
              </a:pathLst>
            </a:custGeom>
            <a:solidFill>
              <a:srgbClr val="1C7EAA"/>
            </a:solidFill>
          </p:spPr>
          <p:txBody>
            <a:bodyPr/>
            <a:lstStyle/>
            <a:p>
              <a:endParaRPr lang="en-ID"/>
            </a:p>
          </p:txBody>
        </p:sp>
        <p:sp>
          <p:nvSpPr>
            <p:cNvPr id="22" name="TextBox 22"/>
            <p:cNvSpPr txBox="1"/>
            <p:nvPr/>
          </p:nvSpPr>
          <p:spPr>
            <a:xfrm>
              <a:off x="0" y="-47625"/>
              <a:ext cx="269782" cy="311630"/>
            </a:xfrm>
            <a:prstGeom prst="rect">
              <a:avLst/>
            </a:prstGeom>
          </p:spPr>
          <p:txBody>
            <a:bodyPr lIns="50800" tIns="50800" rIns="50800" bIns="50800" rtlCol="0" anchor="ctr"/>
            <a:lstStyle/>
            <a:p>
              <a:pPr algn="ctr">
                <a:lnSpc>
                  <a:spcPts val="2958"/>
                </a:lnSpc>
              </a:pPr>
              <a:endParaRPr/>
            </a:p>
          </p:txBody>
        </p:sp>
      </p:grpSp>
      <p:grpSp>
        <p:nvGrpSpPr>
          <p:cNvPr id="23" name="Group 23"/>
          <p:cNvGrpSpPr/>
          <p:nvPr/>
        </p:nvGrpSpPr>
        <p:grpSpPr>
          <a:xfrm>
            <a:off x="5604925" y="6158519"/>
            <a:ext cx="1024327" cy="1002393"/>
            <a:chOff x="0" y="0"/>
            <a:chExt cx="269782" cy="264005"/>
          </a:xfrm>
        </p:grpSpPr>
        <p:sp>
          <p:nvSpPr>
            <p:cNvPr id="24" name="Freeform 24"/>
            <p:cNvSpPr/>
            <p:nvPr/>
          </p:nvSpPr>
          <p:spPr>
            <a:xfrm>
              <a:off x="0" y="0"/>
              <a:ext cx="269782" cy="264005"/>
            </a:xfrm>
            <a:custGeom>
              <a:avLst/>
              <a:gdLst/>
              <a:ahLst/>
              <a:cxnLst/>
              <a:rect l="l" t="t" r="r" b="b"/>
              <a:pathLst>
                <a:path w="269782" h="264005">
                  <a:moveTo>
                    <a:pt x="132002" y="0"/>
                  </a:moveTo>
                  <a:lnTo>
                    <a:pt x="137779" y="0"/>
                  </a:lnTo>
                  <a:cubicBezTo>
                    <a:pt x="172788" y="0"/>
                    <a:pt x="206364" y="13907"/>
                    <a:pt x="231119" y="38663"/>
                  </a:cubicBezTo>
                  <a:cubicBezTo>
                    <a:pt x="255874" y="63418"/>
                    <a:pt x="269782" y="96993"/>
                    <a:pt x="269782" y="132002"/>
                  </a:cubicBezTo>
                  <a:lnTo>
                    <a:pt x="269782" y="132002"/>
                  </a:lnTo>
                  <a:cubicBezTo>
                    <a:pt x="269782" y="204905"/>
                    <a:pt x="210682" y="264005"/>
                    <a:pt x="137779" y="264005"/>
                  </a:cubicBezTo>
                  <a:lnTo>
                    <a:pt x="132002" y="264005"/>
                  </a:lnTo>
                  <a:cubicBezTo>
                    <a:pt x="59099" y="264005"/>
                    <a:pt x="0" y="204905"/>
                    <a:pt x="0" y="132002"/>
                  </a:cubicBezTo>
                  <a:lnTo>
                    <a:pt x="0" y="132002"/>
                  </a:lnTo>
                  <a:cubicBezTo>
                    <a:pt x="0" y="59099"/>
                    <a:pt x="59099" y="0"/>
                    <a:pt x="132002" y="0"/>
                  </a:cubicBezTo>
                  <a:close/>
                </a:path>
              </a:pathLst>
            </a:custGeom>
            <a:solidFill>
              <a:srgbClr val="1C7EAA"/>
            </a:solidFill>
            <a:ln cap="sq">
              <a:noFill/>
              <a:prstDash val="solid"/>
              <a:miter/>
            </a:ln>
          </p:spPr>
          <p:txBody>
            <a:bodyPr/>
            <a:lstStyle/>
            <a:p>
              <a:endParaRPr lang="en-ID"/>
            </a:p>
          </p:txBody>
        </p:sp>
        <p:sp>
          <p:nvSpPr>
            <p:cNvPr id="25" name="TextBox 25"/>
            <p:cNvSpPr txBox="1"/>
            <p:nvPr/>
          </p:nvSpPr>
          <p:spPr>
            <a:xfrm>
              <a:off x="0" y="-47625"/>
              <a:ext cx="269782" cy="311630"/>
            </a:xfrm>
            <a:prstGeom prst="rect">
              <a:avLst/>
            </a:prstGeom>
          </p:spPr>
          <p:txBody>
            <a:bodyPr lIns="50800" tIns="50800" rIns="50800" bIns="50800" rtlCol="0" anchor="ctr"/>
            <a:lstStyle/>
            <a:p>
              <a:pPr marL="0" lvl="0" indent="0" algn="ctr">
                <a:lnSpc>
                  <a:spcPts val="2958"/>
                </a:lnSpc>
                <a:spcBef>
                  <a:spcPct val="0"/>
                </a:spcBef>
              </a:pPr>
              <a:endParaRPr/>
            </a:p>
          </p:txBody>
        </p:sp>
      </p:grpSp>
      <p:grpSp>
        <p:nvGrpSpPr>
          <p:cNvPr id="26" name="Group 26"/>
          <p:cNvGrpSpPr/>
          <p:nvPr/>
        </p:nvGrpSpPr>
        <p:grpSpPr>
          <a:xfrm>
            <a:off x="1086032" y="2445699"/>
            <a:ext cx="3413993" cy="7875488"/>
            <a:chOff x="0" y="0"/>
            <a:chExt cx="528917" cy="1220119"/>
          </a:xfrm>
        </p:grpSpPr>
        <p:sp>
          <p:nvSpPr>
            <p:cNvPr id="27" name="Freeform 27"/>
            <p:cNvSpPr/>
            <p:nvPr/>
          </p:nvSpPr>
          <p:spPr>
            <a:xfrm>
              <a:off x="0" y="0"/>
              <a:ext cx="528917" cy="1220119"/>
            </a:xfrm>
            <a:custGeom>
              <a:avLst/>
              <a:gdLst/>
              <a:ahLst/>
              <a:cxnLst/>
              <a:rect l="l" t="t" r="r" b="b"/>
              <a:pathLst>
                <a:path w="528917" h="1220119">
                  <a:moveTo>
                    <a:pt x="0" y="0"/>
                  </a:moveTo>
                  <a:lnTo>
                    <a:pt x="528917" y="0"/>
                  </a:lnTo>
                  <a:lnTo>
                    <a:pt x="528917" y="1220119"/>
                  </a:lnTo>
                  <a:lnTo>
                    <a:pt x="0" y="1220119"/>
                  </a:lnTo>
                  <a:close/>
                </a:path>
              </a:pathLst>
            </a:custGeom>
            <a:blipFill>
              <a:blip r:embed="rId2"/>
              <a:stretch>
                <a:fillRect l="-103788" r="-103788"/>
              </a:stretch>
            </a:blipFill>
          </p:spPr>
          <p:txBody>
            <a:bodyPr/>
            <a:lstStyle/>
            <a:p>
              <a:endParaRPr lang="en-ID"/>
            </a:p>
          </p:txBody>
        </p:sp>
      </p:grpSp>
      <p:sp>
        <p:nvSpPr>
          <p:cNvPr id="28" name="TextBox 28"/>
          <p:cNvSpPr txBox="1"/>
          <p:nvPr/>
        </p:nvSpPr>
        <p:spPr>
          <a:xfrm>
            <a:off x="8593677" y="1735946"/>
            <a:ext cx="5315429" cy="1324255"/>
          </a:xfrm>
          <a:prstGeom prst="rect">
            <a:avLst/>
          </a:prstGeom>
        </p:spPr>
        <p:txBody>
          <a:bodyPr lIns="0" tIns="0" rIns="0" bIns="0" rtlCol="0" anchor="t">
            <a:spAutoFit/>
          </a:bodyPr>
          <a:lstStyle/>
          <a:p>
            <a:pPr marL="0" lvl="0" indent="0" algn="l">
              <a:lnSpc>
                <a:spcPts val="10700"/>
              </a:lnSpc>
              <a:spcBef>
                <a:spcPct val="0"/>
              </a:spcBef>
            </a:pPr>
            <a:r>
              <a:rPr lang="en-US" sz="8106" b="1" spc="56">
                <a:solidFill>
                  <a:srgbClr val="FFFFFF"/>
                </a:solidFill>
                <a:latin typeface="Tomorrow Bold"/>
                <a:ea typeface="Tomorrow Bold"/>
                <a:cs typeface="Tomorrow Bold"/>
                <a:sym typeface="Tomorrow Bold"/>
              </a:rPr>
              <a:t>B Ố C Ụ C </a:t>
            </a:r>
          </a:p>
        </p:txBody>
      </p:sp>
      <p:sp>
        <p:nvSpPr>
          <p:cNvPr id="29" name="TextBox 29"/>
          <p:cNvSpPr txBox="1"/>
          <p:nvPr/>
        </p:nvSpPr>
        <p:spPr>
          <a:xfrm>
            <a:off x="13091333" y="4123254"/>
            <a:ext cx="3970200" cy="490807"/>
          </a:xfrm>
          <a:prstGeom prst="rect">
            <a:avLst/>
          </a:prstGeom>
        </p:spPr>
        <p:txBody>
          <a:bodyPr lIns="0" tIns="0" rIns="0" bIns="0" rtlCol="0" anchor="t">
            <a:spAutoFit/>
          </a:bodyPr>
          <a:lstStyle/>
          <a:p>
            <a:pPr algn="l">
              <a:lnSpc>
                <a:spcPts val="3707"/>
              </a:lnSpc>
            </a:pPr>
            <a:r>
              <a:rPr lang="en-US" sz="3497" b="1">
                <a:solidFill>
                  <a:srgbClr val="FFFFFF"/>
                </a:solidFill>
                <a:latin typeface="Montserrat Bold"/>
                <a:ea typeface="Montserrat Bold"/>
                <a:cs typeface="Montserrat Bold"/>
                <a:sym typeface="Montserrat Bold"/>
              </a:rPr>
              <a:t>GIÁ TRỊ CỐT LÕI </a:t>
            </a:r>
          </a:p>
        </p:txBody>
      </p:sp>
      <p:sp>
        <p:nvSpPr>
          <p:cNvPr id="30" name="TextBox 30"/>
          <p:cNvSpPr txBox="1"/>
          <p:nvPr/>
        </p:nvSpPr>
        <p:spPr>
          <a:xfrm>
            <a:off x="6979720" y="4123254"/>
            <a:ext cx="3792421" cy="490807"/>
          </a:xfrm>
          <a:prstGeom prst="rect">
            <a:avLst/>
          </a:prstGeom>
        </p:spPr>
        <p:txBody>
          <a:bodyPr lIns="0" tIns="0" rIns="0" bIns="0" rtlCol="0" anchor="t">
            <a:spAutoFit/>
          </a:bodyPr>
          <a:lstStyle/>
          <a:p>
            <a:pPr algn="l">
              <a:lnSpc>
                <a:spcPts val="3707"/>
              </a:lnSpc>
            </a:pPr>
            <a:r>
              <a:rPr lang="en-US" sz="3497" b="1">
                <a:solidFill>
                  <a:srgbClr val="FFFFFF"/>
                </a:solidFill>
                <a:latin typeface="Montserrat Bold"/>
                <a:ea typeface="Montserrat Bold"/>
                <a:cs typeface="Montserrat Bold"/>
                <a:sym typeface="Montserrat Bold"/>
              </a:rPr>
              <a:t>MỞ ĐẦU </a:t>
            </a:r>
          </a:p>
        </p:txBody>
      </p:sp>
      <p:sp>
        <p:nvSpPr>
          <p:cNvPr id="31" name="TextBox 31"/>
          <p:cNvSpPr txBox="1"/>
          <p:nvPr/>
        </p:nvSpPr>
        <p:spPr>
          <a:xfrm>
            <a:off x="11840413" y="4436973"/>
            <a:ext cx="776576" cy="514604"/>
          </a:xfrm>
          <a:prstGeom prst="rect">
            <a:avLst/>
          </a:prstGeom>
        </p:spPr>
        <p:txBody>
          <a:bodyPr lIns="0" tIns="0" rIns="0" bIns="0" rtlCol="0" anchor="t">
            <a:spAutoFit/>
          </a:bodyPr>
          <a:lstStyle/>
          <a:p>
            <a:pPr algn="ctr">
              <a:lnSpc>
                <a:spcPts val="3990"/>
              </a:lnSpc>
            </a:pPr>
            <a:r>
              <a:rPr lang="en-US" sz="3764" b="1">
                <a:solidFill>
                  <a:srgbClr val="FFFFFF"/>
                </a:solidFill>
                <a:latin typeface="Montserrat Bold"/>
                <a:ea typeface="Montserrat Bold"/>
                <a:cs typeface="Montserrat Bold"/>
                <a:sym typeface="Montserrat Bold"/>
              </a:rPr>
              <a:t>02</a:t>
            </a:r>
          </a:p>
        </p:txBody>
      </p:sp>
      <p:sp>
        <p:nvSpPr>
          <p:cNvPr id="32" name="TextBox 32"/>
          <p:cNvSpPr txBox="1"/>
          <p:nvPr/>
        </p:nvSpPr>
        <p:spPr>
          <a:xfrm>
            <a:off x="5728800" y="4436973"/>
            <a:ext cx="776576" cy="514604"/>
          </a:xfrm>
          <a:prstGeom prst="rect">
            <a:avLst/>
          </a:prstGeom>
        </p:spPr>
        <p:txBody>
          <a:bodyPr lIns="0" tIns="0" rIns="0" bIns="0" rtlCol="0" anchor="t">
            <a:spAutoFit/>
          </a:bodyPr>
          <a:lstStyle/>
          <a:p>
            <a:pPr algn="ctr">
              <a:lnSpc>
                <a:spcPts val="3990"/>
              </a:lnSpc>
            </a:pPr>
            <a:r>
              <a:rPr lang="en-US" sz="3764" b="1">
                <a:solidFill>
                  <a:srgbClr val="FFFFFF"/>
                </a:solidFill>
                <a:latin typeface="Montserrat Bold"/>
                <a:ea typeface="Montserrat Bold"/>
                <a:cs typeface="Montserrat Bold"/>
                <a:sym typeface="Montserrat Bold"/>
              </a:rPr>
              <a:t>01</a:t>
            </a:r>
          </a:p>
        </p:txBody>
      </p:sp>
      <p:sp>
        <p:nvSpPr>
          <p:cNvPr id="33" name="TextBox 33"/>
          <p:cNvSpPr txBox="1"/>
          <p:nvPr/>
        </p:nvSpPr>
        <p:spPr>
          <a:xfrm>
            <a:off x="6979720" y="6200899"/>
            <a:ext cx="4736816" cy="490807"/>
          </a:xfrm>
          <a:prstGeom prst="rect">
            <a:avLst/>
          </a:prstGeom>
        </p:spPr>
        <p:txBody>
          <a:bodyPr lIns="0" tIns="0" rIns="0" bIns="0" rtlCol="0" anchor="t">
            <a:spAutoFit/>
          </a:bodyPr>
          <a:lstStyle/>
          <a:p>
            <a:pPr algn="l">
              <a:lnSpc>
                <a:spcPts val="3707"/>
              </a:lnSpc>
            </a:pPr>
            <a:r>
              <a:rPr lang="en-US" sz="3497" b="1">
                <a:solidFill>
                  <a:srgbClr val="FFFFFF"/>
                </a:solidFill>
                <a:latin typeface="Montserrat Bold"/>
                <a:ea typeface="Montserrat Bold"/>
                <a:cs typeface="Montserrat Bold"/>
                <a:sym typeface="Montserrat Bold"/>
              </a:rPr>
              <a:t>GIÁ TRỊ THỰC TẾ</a:t>
            </a:r>
          </a:p>
        </p:txBody>
      </p:sp>
      <p:sp>
        <p:nvSpPr>
          <p:cNvPr id="34" name="TextBox 34"/>
          <p:cNvSpPr txBox="1"/>
          <p:nvPr/>
        </p:nvSpPr>
        <p:spPr>
          <a:xfrm>
            <a:off x="5728800" y="6514618"/>
            <a:ext cx="776576" cy="514604"/>
          </a:xfrm>
          <a:prstGeom prst="rect">
            <a:avLst/>
          </a:prstGeom>
        </p:spPr>
        <p:txBody>
          <a:bodyPr lIns="0" tIns="0" rIns="0" bIns="0" rtlCol="0" anchor="t">
            <a:spAutoFit/>
          </a:bodyPr>
          <a:lstStyle/>
          <a:p>
            <a:pPr algn="ctr">
              <a:lnSpc>
                <a:spcPts val="3990"/>
              </a:lnSpc>
            </a:pPr>
            <a:r>
              <a:rPr lang="en-US" sz="3764" b="1">
                <a:solidFill>
                  <a:srgbClr val="FFFFFF"/>
                </a:solidFill>
                <a:latin typeface="Montserrat Bold"/>
                <a:ea typeface="Montserrat Bold"/>
                <a:cs typeface="Montserrat Bold"/>
                <a:sym typeface="Montserrat Bold"/>
              </a:rPr>
              <a:t>03</a:t>
            </a:r>
          </a:p>
        </p:txBody>
      </p:sp>
      <p:grpSp>
        <p:nvGrpSpPr>
          <p:cNvPr id="35" name="Group 35"/>
          <p:cNvGrpSpPr/>
          <p:nvPr/>
        </p:nvGrpSpPr>
        <p:grpSpPr>
          <a:xfrm>
            <a:off x="11716537" y="6158519"/>
            <a:ext cx="1024327" cy="1002393"/>
            <a:chOff x="0" y="0"/>
            <a:chExt cx="269782" cy="264005"/>
          </a:xfrm>
        </p:grpSpPr>
        <p:sp>
          <p:nvSpPr>
            <p:cNvPr id="36" name="Freeform 36"/>
            <p:cNvSpPr/>
            <p:nvPr/>
          </p:nvSpPr>
          <p:spPr>
            <a:xfrm>
              <a:off x="0" y="0"/>
              <a:ext cx="269782" cy="264005"/>
            </a:xfrm>
            <a:custGeom>
              <a:avLst/>
              <a:gdLst/>
              <a:ahLst/>
              <a:cxnLst/>
              <a:rect l="l" t="t" r="r" b="b"/>
              <a:pathLst>
                <a:path w="269782" h="264005">
                  <a:moveTo>
                    <a:pt x="132002" y="0"/>
                  </a:moveTo>
                  <a:lnTo>
                    <a:pt x="137779" y="0"/>
                  </a:lnTo>
                  <a:cubicBezTo>
                    <a:pt x="172788" y="0"/>
                    <a:pt x="206364" y="13907"/>
                    <a:pt x="231119" y="38663"/>
                  </a:cubicBezTo>
                  <a:cubicBezTo>
                    <a:pt x="255874" y="63418"/>
                    <a:pt x="269782" y="96993"/>
                    <a:pt x="269782" y="132002"/>
                  </a:cubicBezTo>
                  <a:lnTo>
                    <a:pt x="269782" y="132002"/>
                  </a:lnTo>
                  <a:cubicBezTo>
                    <a:pt x="269782" y="204905"/>
                    <a:pt x="210682" y="264005"/>
                    <a:pt x="137779" y="264005"/>
                  </a:cubicBezTo>
                  <a:lnTo>
                    <a:pt x="132002" y="264005"/>
                  </a:lnTo>
                  <a:cubicBezTo>
                    <a:pt x="59099" y="264005"/>
                    <a:pt x="0" y="204905"/>
                    <a:pt x="0" y="132002"/>
                  </a:cubicBezTo>
                  <a:lnTo>
                    <a:pt x="0" y="132002"/>
                  </a:lnTo>
                  <a:cubicBezTo>
                    <a:pt x="0" y="59099"/>
                    <a:pt x="59099" y="0"/>
                    <a:pt x="132002" y="0"/>
                  </a:cubicBezTo>
                  <a:close/>
                </a:path>
              </a:pathLst>
            </a:custGeom>
            <a:solidFill>
              <a:srgbClr val="1C7EAA"/>
            </a:solidFill>
            <a:ln cap="sq">
              <a:noFill/>
              <a:prstDash val="solid"/>
              <a:miter/>
            </a:ln>
          </p:spPr>
          <p:txBody>
            <a:bodyPr/>
            <a:lstStyle/>
            <a:p>
              <a:endParaRPr lang="en-ID"/>
            </a:p>
          </p:txBody>
        </p:sp>
        <p:sp>
          <p:nvSpPr>
            <p:cNvPr id="37" name="TextBox 37"/>
            <p:cNvSpPr txBox="1"/>
            <p:nvPr/>
          </p:nvSpPr>
          <p:spPr>
            <a:xfrm>
              <a:off x="0" y="-47625"/>
              <a:ext cx="269782" cy="311630"/>
            </a:xfrm>
            <a:prstGeom prst="rect">
              <a:avLst/>
            </a:prstGeom>
          </p:spPr>
          <p:txBody>
            <a:bodyPr lIns="50800" tIns="50800" rIns="50800" bIns="50800" rtlCol="0" anchor="ctr"/>
            <a:lstStyle/>
            <a:p>
              <a:pPr marL="0" lvl="0" indent="0" algn="ctr">
                <a:lnSpc>
                  <a:spcPts val="2958"/>
                </a:lnSpc>
                <a:spcBef>
                  <a:spcPct val="0"/>
                </a:spcBef>
              </a:pPr>
              <a:endParaRPr/>
            </a:p>
          </p:txBody>
        </p:sp>
      </p:grpSp>
      <p:sp>
        <p:nvSpPr>
          <p:cNvPr id="38" name="TextBox 38"/>
          <p:cNvSpPr txBox="1"/>
          <p:nvPr/>
        </p:nvSpPr>
        <p:spPr>
          <a:xfrm>
            <a:off x="13091333" y="6200899"/>
            <a:ext cx="4736816" cy="490807"/>
          </a:xfrm>
          <a:prstGeom prst="rect">
            <a:avLst/>
          </a:prstGeom>
        </p:spPr>
        <p:txBody>
          <a:bodyPr lIns="0" tIns="0" rIns="0" bIns="0" rtlCol="0" anchor="t">
            <a:spAutoFit/>
          </a:bodyPr>
          <a:lstStyle/>
          <a:p>
            <a:pPr algn="l">
              <a:lnSpc>
                <a:spcPts val="3707"/>
              </a:lnSpc>
            </a:pPr>
            <a:r>
              <a:rPr lang="en-US" sz="3497" b="1">
                <a:solidFill>
                  <a:srgbClr val="FFFFFF"/>
                </a:solidFill>
                <a:latin typeface="Montserrat Bold"/>
                <a:ea typeface="Montserrat Bold"/>
                <a:cs typeface="Montserrat Bold"/>
                <a:sym typeface="Montserrat Bold"/>
              </a:rPr>
              <a:t>GIÁ TRỊ GIA TĂNG </a:t>
            </a:r>
          </a:p>
        </p:txBody>
      </p:sp>
      <p:sp>
        <p:nvSpPr>
          <p:cNvPr id="39" name="TextBox 39"/>
          <p:cNvSpPr txBox="1"/>
          <p:nvPr/>
        </p:nvSpPr>
        <p:spPr>
          <a:xfrm>
            <a:off x="11840413" y="6514618"/>
            <a:ext cx="776576" cy="514604"/>
          </a:xfrm>
          <a:prstGeom prst="rect">
            <a:avLst/>
          </a:prstGeom>
        </p:spPr>
        <p:txBody>
          <a:bodyPr lIns="0" tIns="0" rIns="0" bIns="0" rtlCol="0" anchor="t">
            <a:spAutoFit/>
          </a:bodyPr>
          <a:lstStyle/>
          <a:p>
            <a:pPr algn="ctr">
              <a:lnSpc>
                <a:spcPts val="3990"/>
              </a:lnSpc>
            </a:pPr>
            <a:r>
              <a:rPr lang="en-US" sz="3764" b="1">
                <a:solidFill>
                  <a:srgbClr val="FFFFFF"/>
                </a:solidFill>
                <a:latin typeface="Montserrat Bold"/>
                <a:ea typeface="Montserrat Bold"/>
                <a:cs typeface="Montserrat Bold"/>
                <a:sym typeface="Montserrat Bold"/>
              </a:rPr>
              <a:t>04</a:t>
            </a:r>
          </a:p>
        </p:txBody>
      </p:sp>
      <p:grpSp>
        <p:nvGrpSpPr>
          <p:cNvPr id="40" name="Group 40"/>
          <p:cNvGrpSpPr/>
          <p:nvPr/>
        </p:nvGrpSpPr>
        <p:grpSpPr>
          <a:xfrm>
            <a:off x="5604925" y="8237237"/>
            <a:ext cx="1024327" cy="1002393"/>
            <a:chOff x="0" y="0"/>
            <a:chExt cx="269782" cy="264005"/>
          </a:xfrm>
        </p:grpSpPr>
        <p:sp>
          <p:nvSpPr>
            <p:cNvPr id="41" name="Freeform 41"/>
            <p:cNvSpPr/>
            <p:nvPr/>
          </p:nvSpPr>
          <p:spPr>
            <a:xfrm>
              <a:off x="0" y="0"/>
              <a:ext cx="269782" cy="264005"/>
            </a:xfrm>
            <a:custGeom>
              <a:avLst/>
              <a:gdLst/>
              <a:ahLst/>
              <a:cxnLst/>
              <a:rect l="l" t="t" r="r" b="b"/>
              <a:pathLst>
                <a:path w="269782" h="264005">
                  <a:moveTo>
                    <a:pt x="132002" y="0"/>
                  </a:moveTo>
                  <a:lnTo>
                    <a:pt x="137779" y="0"/>
                  </a:lnTo>
                  <a:cubicBezTo>
                    <a:pt x="172788" y="0"/>
                    <a:pt x="206364" y="13907"/>
                    <a:pt x="231119" y="38663"/>
                  </a:cubicBezTo>
                  <a:cubicBezTo>
                    <a:pt x="255874" y="63418"/>
                    <a:pt x="269782" y="96993"/>
                    <a:pt x="269782" y="132002"/>
                  </a:cubicBezTo>
                  <a:lnTo>
                    <a:pt x="269782" y="132002"/>
                  </a:lnTo>
                  <a:cubicBezTo>
                    <a:pt x="269782" y="204905"/>
                    <a:pt x="210682" y="264005"/>
                    <a:pt x="137779" y="264005"/>
                  </a:cubicBezTo>
                  <a:lnTo>
                    <a:pt x="132002" y="264005"/>
                  </a:lnTo>
                  <a:cubicBezTo>
                    <a:pt x="59099" y="264005"/>
                    <a:pt x="0" y="204905"/>
                    <a:pt x="0" y="132002"/>
                  </a:cubicBezTo>
                  <a:lnTo>
                    <a:pt x="0" y="132002"/>
                  </a:lnTo>
                  <a:cubicBezTo>
                    <a:pt x="0" y="59099"/>
                    <a:pt x="59099" y="0"/>
                    <a:pt x="132002" y="0"/>
                  </a:cubicBezTo>
                  <a:close/>
                </a:path>
              </a:pathLst>
            </a:custGeom>
            <a:solidFill>
              <a:srgbClr val="1C7EAA"/>
            </a:solidFill>
            <a:ln cap="sq">
              <a:noFill/>
              <a:prstDash val="solid"/>
              <a:miter/>
            </a:ln>
          </p:spPr>
          <p:txBody>
            <a:bodyPr/>
            <a:lstStyle/>
            <a:p>
              <a:endParaRPr lang="en-ID"/>
            </a:p>
          </p:txBody>
        </p:sp>
        <p:sp>
          <p:nvSpPr>
            <p:cNvPr id="42" name="TextBox 42"/>
            <p:cNvSpPr txBox="1"/>
            <p:nvPr/>
          </p:nvSpPr>
          <p:spPr>
            <a:xfrm>
              <a:off x="0" y="-47625"/>
              <a:ext cx="269782" cy="311630"/>
            </a:xfrm>
            <a:prstGeom prst="rect">
              <a:avLst/>
            </a:prstGeom>
          </p:spPr>
          <p:txBody>
            <a:bodyPr lIns="50800" tIns="50800" rIns="50800" bIns="50800" rtlCol="0" anchor="ctr"/>
            <a:lstStyle/>
            <a:p>
              <a:pPr marL="0" lvl="0" indent="0" algn="ctr">
                <a:lnSpc>
                  <a:spcPts val="2958"/>
                </a:lnSpc>
                <a:spcBef>
                  <a:spcPct val="0"/>
                </a:spcBef>
              </a:pPr>
              <a:endParaRPr/>
            </a:p>
          </p:txBody>
        </p:sp>
      </p:grpSp>
      <p:sp>
        <p:nvSpPr>
          <p:cNvPr id="43" name="TextBox 43"/>
          <p:cNvSpPr txBox="1"/>
          <p:nvPr/>
        </p:nvSpPr>
        <p:spPr>
          <a:xfrm>
            <a:off x="6979720" y="8279617"/>
            <a:ext cx="4736816" cy="490807"/>
          </a:xfrm>
          <a:prstGeom prst="rect">
            <a:avLst/>
          </a:prstGeom>
        </p:spPr>
        <p:txBody>
          <a:bodyPr lIns="0" tIns="0" rIns="0" bIns="0" rtlCol="0" anchor="t">
            <a:spAutoFit/>
          </a:bodyPr>
          <a:lstStyle/>
          <a:p>
            <a:pPr algn="l">
              <a:lnSpc>
                <a:spcPts val="3707"/>
              </a:lnSpc>
            </a:pPr>
            <a:r>
              <a:rPr lang="en-US" sz="3497" b="1">
                <a:solidFill>
                  <a:srgbClr val="FFFFFF"/>
                </a:solidFill>
                <a:latin typeface="Montserrat Bold"/>
                <a:ea typeface="Montserrat Bold"/>
                <a:cs typeface="Montserrat Bold"/>
                <a:sym typeface="Montserrat Bold"/>
              </a:rPr>
              <a:t>KẾT LUẬN</a:t>
            </a:r>
          </a:p>
        </p:txBody>
      </p:sp>
      <p:sp>
        <p:nvSpPr>
          <p:cNvPr id="44" name="TextBox 44"/>
          <p:cNvSpPr txBox="1"/>
          <p:nvPr/>
        </p:nvSpPr>
        <p:spPr>
          <a:xfrm>
            <a:off x="5728800" y="8593336"/>
            <a:ext cx="776576" cy="514604"/>
          </a:xfrm>
          <a:prstGeom prst="rect">
            <a:avLst/>
          </a:prstGeom>
        </p:spPr>
        <p:txBody>
          <a:bodyPr lIns="0" tIns="0" rIns="0" bIns="0" rtlCol="0" anchor="t">
            <a:spAutoFit/>
          </a:bodyPr>
          <a:lstStyle/>
          <a:p>
            <a:pPr algn="ctr">
              <a:lnSpc>
                <a:spcPts val="3990"/>
              </a:lnSpc>
            </a:pPr>
            <a:r>
              <a:rPr lang="en-US" sz="3764" b="1">
                <a:solidFill>
                  <a:srgbClr val="FFFFFF"/>
                </a:solidFill>
                <a:latin typeface="Montserrat Bold"/>
                <a:ea typeface="Montserrat Bold"/>
                <a:cs typeface="Montserrat Bold"/>
                <a:sym typeface="Montserrat Bold"/>
              </a:rPr>
              <a:t>05</a:t>
            </a:r>
          </a:p>
        </p:txBody>
      </p:sp>
      <p:sp>
        <p:nvSpPr>
          <p:cNvPr id="45" name="Freeform 45"/>
          <p:cNvSpPr/>
          <p:nvPr/>
        </p:nvSpPr>
        <p:spPr>
          <a:xfrm>
            <a:off x="0" y="2850054"/>
            <a:ext cx="18288000" cy="6616931"/>
          </a:xfrm>
          <a:custGeom>
            <a:avLst/>
            <a:gdLst/>
            <a:ahLst/>
            <a:cxnLst/>
            <a:rect l="l" t="t" r="r" b="b"/>
            <a:pathLst>
              <a:path w="18288000" h="6616931">
                <a:moveTo>
                  <a:pt x="0" y="0"/>
                </a:moveTo>
                <a:lnTo>
                  <a:pt x="18288000" y="0"/>
                </a:lnTo>
                <a:lnTo>
                  <a:pt x="18288000" y="6616931"/>
                </a:lnTo>
                <a:lnTo>
                  <a:pt x="0" y="6616931"/>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65308" y="-718496"/>
            <a:ext cx="18818616" cy="11005496"/>
          </a:xfrm>
          <a:custGeom>
            <a:avLst/>
            <a:gdLst/>
            <a:ahLst/>
            <a:cxnLst/>
            <a:rect l="l" t="t" r="r" b="b"/>
            <a:pathLst>
              <a:path w="18818616" h="11005496">
                <a:moveTo>
                  <a:pt x="0" y="0"/>
                </a:moveTo>
                <a:lnTo>
                  <a:pt x="18818616" y="0"/>
                </a:lnTo>
                <a:lnTo>
                  <a:pt x="18818616" y="11005496"/>
                </a:lnTo>
                <a:lnTo>
                  <a:pt x="0" y="11005496"/>
                </a:lnTo>
                <a:lnTo>
                  <a:pt x="0" y="0"/>
                </a:lnTo>
                <a:close/>
              </a:path>
            </a:pathLst>
          </a:custGeom>
          <a:blipFill>
            <a:blip r:embed="rId2"/>
            <a:stretch>
              <a:fillRect t="-6962" b="-6962"/>
            </a:stretch>
          </a:blipFill>
        </p:spPr>
        <p:txBody>
          <a:bodyPr/>
          <a:lstStyle/>
          <a:p>
            <a:endParaRPr lang="en-ID"/>
          </a:p>
        </p:txBody>
      </p:sp>
      <p:sp>
        <p:nvSpPr>
          <p:cNvPr id="3" name="TextBox 3"/>
          <p:cNvSpPr txBox="1"/>
          <p:nvPr/>
        </p:nvSpPr>
        <p:spPr>
          <a:xfrm>
            <a:off x="0" y="3898888"/>
            <a:ext cx="10972800" cy="2083904"/>
          </a:xfrm>
          <a:prstGeom prst="rect">
            <a:avLst/>
          </a:prstGeom>
        </p:spPr>
        <p:txBody>
          <a:bodyPr wrap="square" lIns="0" tIns="0" rIns="0" bIns="0" rtlCol="0" anchor="t">
            <a:spAutoFit/>
          </a:bodyPr>
          <a:lstStyle/>
          <a:p>
            <a:pPr algn="ctr">
              <a:lnSpc>
                <a:spcPts val="18198"/>
              </a:lnSpc>
            </a:pPr>
            <a:r>
              <a:rPr lang="en-US" sz="12999" b="1" dirty="0">
                <a:solidFill>
                  <a:srgbClr val="FFFFFF"/>
                </a:solidFill>
                <a:latin typeface="Tomorrow Bold"/>
                <a:ea typeface="Tomorrow Bold"/>
                <a:cs typeface="Tomorrow Bold"/>
                <a:sym typeface="Tomorrow Bold"/>
              </a:rPr>
              <a:t>“L A P T O 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1E00FF">
                    <a:alpha val="19000"/>
                  </a:srgbClr>
                </a:gs>
                <a:gs pos="50000">
                  <a:srgbClr val="2300D7">
                    <a:alpha val="19000"/>
                  </a:srgbClr>
                </a:gs>
                <a:gs pos="100000">
                  <a:srgbClr val="5A27D2">
                    <a:alpha val="19000"/>
                  </a:srgbClr>
                </a:gs>
              </a:gsLst>
              <a:lin ang="0"/>
            </a:gradFill>
            <a:ln w="38100" cap="rnd">
              <a:solidFill>
                <a:srgbClr val="FFFFFF">
                  <a:alpha val="18824"/>
                </a:srgbClr>
              </a:solidFill>
              <a:prstDash val="solid"/>
              <a:round/>
            </a:ln>
          </p:spPr>
          <p:txBody>
            <a:bodyPr/>
            <a:lstStyle/>
            <a:p>
              <a:endParaRPr lang="en-ID"/>
            </a:p>
          </p:txBody>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892582" y="7110265"/>
            <a:ext cx="4919637" cy="2469777"/>
          </a:xfrm>
          <a:custGeom>
            <a:avLst/>
            <a:gdLst/>
            <a:ahLst/>
            <a:cxnLst/>
            <a:rect l="l" t="t" r="r" b="b"/>
            <a:pathLst>
              <a:path w="4919637" h="2469777">
                <a:moveTo>
                  <a:pt x="0" y="0"/>
                </a:moveTo>
                <a:lnTo>
                  <a:pt x="4919637" y="0"/>
                </a:lnTo>
                <a:lnTo>
                  <a:pt x="4919637" y="2469777"/>
                </a:lnTo>
                <a:lnTo>
                  <a:pt x="0" y="24697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6" name="Group 6"/>
          <p:cNvGrpSpPr/>
          <p:nvPr/>
        </p:nvGrpSpPr>
        <p:grpSpPr>
          <a:xfrm>
            <a:off x="9140154" y="4883430"/>
            <a:ext cx="4509782" cy="45097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18600" b="-18600"/>
              </a:stretch>
            </a:blipFill>
            <a:ln w="123825" cap="sq">
              <a:solidFill>
                <a:srgbClr val="FFFFFF"/>
              </a:solidFill>
              <a:prstDash val="solid"/>
              <a:miter/>
            </a:ln>
          </p:spPr>
          <p:txBody>
            <a:bodyPr/>
            <a:lstStyle/>
            <a:p>
              <a:endParaRPr lang="en-ID"/>
            </a:p>
          </p:txBody>
        </p:sp>
      </p:grpSp>
      <p:sp>
        <p:nvSpPr>
          <p:cNvPr id="8" name="AutoShape 8"/>
          <p:cNvSpPr/>
          <p:nvPr/>
        </p:nvSpPr>
        <p:spPr>
          <a:xfrm flipV="1">
            <a:off x="16837871" y="9091930"/>
            <a:ext cx="234178" cy="0"/>
          </a:xfrm>
          <a:prstGeom prst="line">
            <a:avLst/>
          </a:prstGeom>
          <a:ln w="38100" cap="flat">
            <a:solidFill>
              <a:srgbClr val="FFFFFF"/>
            </a:solidFill>
            <a:prstDash val="solid"/>
            <a:headEnd type="none" w="sm" len="sm"/>
            <a:tailEnd type="arrow" w="med" len="sm"/>
          </a:ln>
        </p:spPr>
        <p:txBody>
          <a:bodyPr/>
          <a:lstStyle/>
          <a:p>
            <a:endParaRPr lang="en-ID"/>
          </a:p>
        </p:txBody>
      </p:sp>
      <p:grpSp>
        <p:nvGrpSpPr>
          <p:cNvPr id="9" name="Group 9"/>
          <p:cNvGrpSpPr/>
          <p:nvPr/>
        </p:nvGrpSpPr>
        <p:grpSpPr>
          <a:xfrm>
            <a:off x="15935901" y="8790649"/>
            <a:ext cx="608679" cy="602564"/>
            <a:chOff x="0" y="0"/>
            <a:chExt cx="85797" cy="84935"/>
          </a:xfrm>
        </p:grpSpPr>
        <p:sp>
          <p:nvSpPr>
            <p:cNvPr id="10" name="Freeform 10"/>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1E00FF">
                    <a:alpha val="19000"/>
                  </a:srgbClr>
                </a:gs>
                <a:gs pos="50000">
                  <a:srgbClr val="2300D7">
                    <a:alpha val="19000"/>
                  </a:srgbClr>
                </a:gs>
                <a:gs pos="100000">
                  <a:srgbClr val="5A27D2">
                    <a:alpha val="19000"/>
                  </a:srgbClr>
                </a:gs>
              </a:gsLst>
              <a:lin ang="0"/>
            </a:gradFill>
            <a:ln w="38100" cap="rnd">
              <a:solidFill>
                <a:srgbClr val="FFFFFF">
                  <a:alpha val="18824"/>
                </a:srgbClr>
              </a:solidFill>
              <a:prstDash val="solid"/>
              <a:round/>
            </a:ln>
          </p:spPr>
          <p:txBody>
            <a:bodyPr/>
            <a:lstStyle/>
            <a:p>
              <a:endParaRPr lang="en-ID"/>
            </a:p>
          </p:txBody>
        </p:sp>
        <p:sp>
          <p:nvSpPr>
            <p:cNvPr id="11" name="TextBox 11"/>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flipH="1">
            <a:off x="16123151" y="9091930"/>
            <a:ext cx="234178" cy="0"/>
          </a:xfrm>
          <a:prstGeom prst="line">
            <a:avLst/>
          </a:prstGeom>
          <a:ln w="38100" cap="flat">
            <a:solidFill>
              <a:srgbClr val="FFFFFF"/>
            </a:solidFill>
            <a:prstDash val="solid"/>
            <a:headEnd type="none" w="sm" len="sm"/>
            <a:tailEnd type="arrow" w="med" len="sm"/>
          </a:ln>
        </p:spPr>
        <p:txBody>
          <a:bodyPr/>
          <a:lstStyle/>
          <a:p>
            <a:endParaRPr lang="en-ID"/>
          </a:p>
        </p:txBody>
      </p:sp>
      <p:sp>
        <p:nvSpPr>
          <p:cNvPr id="13" name="Freeform 13"/>
          <p:cNvSpPr/>
          <p:nvPr/>
        </p:nvSpPr>
        <p:spPr>
          <a:xfrm>
            <a:off x="13945212" y="4971889"/>
            <a:ext cx="6431385" cy="3228711"/>
          </a:xfrm>
          <a:custGeom>
            <a:avLst/>
            <a:gdLst/>
            <a:ahLst/>
            <a:cxnLst/>
            <a:rect l="l" t="t" r="r" b="b"/>
            <a:pathLst>
              <a:path w="6431385" h="3228711">
                <a:moveTo>
                  <a:pt x="0" y="0"/>
                </a:moveTo>
                <a:lnTo>
                  <a:pt x="6431384" y="0"/>
                </a:lnTo>
                <a:lnTo>
                  <a:pt x="6431384" y="3228711"/>
                </a:lnTo>
                <a:lnTo>
                  <a:pt x="0" y="3228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14" name="Group 14"/>
          <p:cNvGrpSpPr/>
          <p:nvPr/>
        </p:nvGrpSpPr>
        <p:grpSpPr>
          <a:xfrm>
            <a:off x="14213110" y="2086400"/>
            <a:ext cx="5895587" cy="58955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a:ln w="123825" cap="sq">
              <a:solidFill>
                <a:srgbClr val="FFFFFF"/>
              </a:solidFill>
              <a:prstDash val="solid"/>
              <a:miter/>
            </a:ln>
          </p:spPr>
          <p:txBody>
            <a:bodyPr/>
            <a:lstStyle/>
            <a:p>
              <a:endParaRPr lang="en-ID"/>
            </a:p>
          </p:txBody>
        </p:sp>
      </p:grpSp>
      <p:grpSp>
        <p:nvGrpSpPr>
          <p:cNvPr id="16" name="Group 16"/>
          <p:cNvGrpSpPr/>
          <p:nvPr/>
        </p:nvGrpSpPr>
        <p:grpSpPr>
          <a:xfrm>
            <a:off x="10217197" y="1136501"/>
            <a:ext cx="3086100" cy="30861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D"/>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5270789" y="1166810"/>
            <a:ext cx="1988511" cy="627161"/>
            <a:chOff x="0" y="0"/>
            <a:chExt cx="523723" cy="165178"/>
          </a:xfrm>
        </p:grpSpPr>
        <p:sp>
          <p:nvSpPr>
            <p:cNvPr id="20" name="Freeform 20"/>
            <p:cNvSpPr/>
            <p:nvPr/>
          </p:nvSpPr>
          <p:spPr>
            <a:xfrm>
              <a:off x="0" y="0"/>
              <a:ext cx="523723" cy="165178"/>
            </a:xfrm>
            <a:custGeom>
              <a:avLst/>
              <a:gdLst/>
              <a:ahLst/>
              <a:cxnLst/>
              <a:rect l="l" t="t" r="r" b="b"/>
              <a:pathLst>
                <a:path w="523723" h="165178">
                  <a:moveTo>
                    <a:pt x="82589" y="0"/>
                  </a:moveTo>
                  <a:lnTo>
                    <a:pt x="441134" y="0"/>
                  </a:lnTo>
                  <a:cubicBezTo>
                    <a:pt x="486747" y="0"/>
                    <a:pt x="523723" y="36976"/>
                    <a:pt x="523723" y="82589"/>
                  </a:cubicBezTo>
                  <a:lnTo>
                    <a:pt x="523723" y="82589"/>
                  </a:lnTo>
                  <a:cubicBezTo>
                    <a:pt x="523723" y="104493"/>
                    <a:pt x="515022" y="125500"/>
                    <a:pt x="499533" y="140989"/>
                  </a:cubicBezTo>
                  <a:cubicBezTo>
                    <a:pt x="484045" y="156477"/>
                    <a:pt x="463038" y="165178"/>
                    <a:pt x="441134" y="165178"/>
                  </a:cubicBezTo>
                  <a:lnTo>
                    <a:pt x="82589" y="165178"/>
                  </a:lnTo>
                  <a:cubicBezTo>
                    <a:pt x="60685" y="165178"/>
                    <a:pt x="39678" y="156477"/>
                    <a:pt x="24190" y="140989"/>
                  </a:cubicBezTo>
                  <a:cubicBezTo>
                    <a:pt x="8701" y="125500"/>
                    <a:pt x="0" y="104493"/>
                    <a:pt x="0" y="82589"/>
                  </a:cubicBezTo>
                  <a:lnTo>
                    <a:pt x="0" y="82589"/>
                  </a:lnTo>
                  <a:cubicBezTo>
                    <a:pt x="0" y="60685"/>
                    <a:pt x="8701" y="39678"/>
                    <a:pt x="24190" y="24190"/>
                  </a:cubicBezTo>
                  <a:cubicBezTo>
                    <a:pt x="39678" y="8701"/>
                    <a:pt x="60685" y="0"/>
                    <a:pt x="82589" y="0"/>
                  </a:cubicBezTo>
                  <a:close/>
                </a:path>
              </a:pathLst>
            </a:custGeom>
            <a:solidFill>
              <a:srgbClr val="FFFFFF"/>
            </a:solidFill>
          </p:spPr>
          <p:txBody>
            <a:bodyPr/>
            <a:lstStyle/>
            <a:p>
              <a:endParaRPr lang="en-ID"/>
            </a:p>
          </p:txBody>
        </p:sp>
        <p:sp>
          <p:nvSpPr>
            <p:cNvPr id="21" name="TextBox 21"/>
            <p:cNvSpPr txBox="1"/>
            <p:nvPr/>
          </p:nvSpPr>
          <p:spPr>
            <a:xfrm>
              <a:off x="0" y="-47625"/>
              <a:ext cx="523723" cy="212803"/>
            </a:xfrm>
            <a:prstGeom prst="rect">
              <a:avLst/>
            </a:prstGeom>
          </p:spPr>
          <p:txBody>
            <a:bodyPr lIns="50800" tIns="50800" rIns="50800" bIns="50800" rtlCol="0" anchor="ctr"/>
            <a:lstStyle/>
            <a:p>
              <a:pPr algn="ctr">
                <a:lnSpc>
                  <a:spcPts val="3436"/>
                </a:lnSpc>
              </a:pPr>
              <a:endParaRPr/>
            </a:p>
          </p:txBody>
        </p:sp>
      </p:grpSp>
      <p:sp>
        <p:nvSpPr>
          <p:cNvPr id="22" name="Freeform 22"/>
          <p:cNvSpPr/>
          <p:nvPr/>
        </p:nvSpPr>
        <p:spPr>
          <a:xfrm>
            <a:off x="16755089" y="1285637"/>
            <a:ext cx="389508" cy="389508"/>
          </a:xfrm>
          <a:custGeom>
            <a:avLst/>
            <a:gdLst/>
            <a:ahLst/>
            <a:cxnLst/>
            <a:rect l="l" t="t" r="r" b="b"/>
            <a:pathLst>
              <a:path w="389508" h="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23" name="TextBox 23"/>
          <p:cNvSpPr txBox="1"/>
          <p:nvPr/>
        </p:nvSpPr>
        <p:spPr>
          <a:xfrm>
            <a:off x="574942" y="120025"/>
            <a:ext cx="8251605" cy="2450261"/>
          </a:xfrm>
          <a:prstGeom prst="rect">
            <a:avLst/>
          </a:prstGeom>
        </p:spPr>
        <p:txBody>
          <a:bodyPr lIns="0" tIns="0" rIns="0" bIns="0" rtlCol="0" anchor="t">
            <a:spAutoFit/>
          </a:bodyPr>
          <a:lstStyle/>
          <a:p>
            <a:pPr algn="l">
              <a:lnSpc>
                <a:spcPts val="9846"/>
              </a:lnSpc>
            </a:pPr>
            <a:r>
              <a:rPr lang="en-US" sz="7033" b="1">
                <a:solidFill>
                  <a:srgbClr val="FFFFFF"/>
                </a:solidFill>
                <a:latin typeface="Tomorrow Bold"/>
                <a:ea typeface="Tomorrow Bold"/>
                <a:cs typeface="Tomorrow Bold"/>
                <a:sym typeface="Tomorrow Bold"/>
              </a:rPr>
              <a:t>GIỚI THIỆU SẢN PHẨM DELL 5430</a:t>
            </a:r>
          </a:p>
        </p:txBody>
      </p:sp>
      <p:sp>
        <p:nvSpPr>
          <p:cNvPr id="24" name="TextBox 24"/>
          <p:cNvSpPr txBox="1"/>
          <p:nvPr/>
        </p:nvSpPr>
        <p:spPr>
          <a:xfrm>
            <a:off x="393406" y="3052386"/>
            <a:ext cx="7937202" cy="4507633"/>
          </a:xfrm>
          <a:prstGeom prst="rect">
            <a:avLst/>
          </a:prstGeom>
        </p:spPr>
        <p:txBody>
          <a:bodyPr lIns="0" tIns="0" rIns="0" bIns="0" rtlCol="0" anchor="t">
            <a:spAutoFit/>
          </a:bodyPr>
          <a:lstStyle/>
          <a:p>
            <a:pPr marL="790011" lvl="1" indent="-395006" algn="just">
              <a:lnSpc>
                <a:spcPts val="5122"/>
              </a:lnSpc>
              <a:buFont typeface="Arial"/>
              <a:buChar char="•"/>
            </a:pPr>
            <a:r>
              <a:rPr lang="en-US" sz="3659" spc="234">
                <a:solidFill>
                  <a:srgbClr val="FFFFFF"/>
                </a:solidFill>
                <a:latin typeface="Montserrat"/>
                <a:ea typeface="Montserrat"/>
                <a:cs typeface="Montserrat"/>
                <a:sym typeface="Montserrat"/>
              </a:rPr>
              <a:t>Độ bền cao</a:t>
            </a:r>
          </a:p>
          <a:p>
            <a:pPr marL="790011" lvl="1" indent="-395006" algn="just">
              <a:lnSpc>
                <a:spcPts val="5122"/>
              </a:lnSpc>
              <a:buFont typeface="Arial"/>
              <a:buChar char="•"/>
            </a:pPr>
            <a:r>
              <a:rPr lang="en-US" sz="3659" spc="234">
                <a:solidFill>
                  <a:srgbClr val="FFFFFF"/>
                </a:solidFill>
                <a:latin typeface="Montserrat"/>
                <a:ea typeface="Montserrat"/>
                <a:cs typeface="Montserrat"/>
                <a:sym typeface="Montserrat"/>
              </a:rPr>
              <a:t>Thời lượng pin lâu dài</a:t>
            </a:r>
          </a:p>
          <a:p>
            <a:pPr marL="790011" lvl="1" indent="-395006" algn="just">
              <a:lnSpc>
                <a:spcPts val="5122"/>
              </a:lnSpc>
              <a:buFont typeface="Arial"/>
              <a:buChar char="•"/>
            </a:pPr>
            <a:r>
              <a:rPr lang="en-US" sz="3659" spc="234">
                <a:solidFill>
                  <a:srgbClr val="FFFFFF"/>
                </a:solidFill>
                <a:latin typeface="Montserrat"/>
                <a:ea typeface="Montserrat"/>
                <a:cs typeface="Montserrat"/>
                <a:sym typeface="Montserrat"/>
              </a:rPr>
              <a:t>Cấu hình đẹp tích hợp nhiều chức năng đa dạng</a:t>
            </a:r>
          </a:p>
          <a:p>
            <a:pPr marL="790011" lvl="1" indent="-395006" algn="just">
              <a:lnSpc>
                <a:spcPts val="5122"/>
              </a:lnSpc>
              <a:buFont typeface="Arial"/>
              <a:buChar char="•"/>
            </a:pPr>
            <a:r>
              <a:rPr lang="en-US" sz="3659" spc="234">
                <a:solidFill>
                  <a:srgbClr val="FFFFFF"/>
                </a:solidFill>
                <a:latin typeface="Montserrat"/>
                <a:ea typeface="Montserrat"/>
                <a:cs typeface="Montserrat"/>
                <a:sym typeface="Montserrat"/>
              </a:rPr>
              <a:t>Mức giá đáp ứng được cho nhiều phân khúc </a:t>
            </a:r>
          </a:p>
          <a:p>
            <a:pPr algn="just">
              <a:lnSpc>
                <a:spcPts val="5122"/>
              </a:lnSpc>
            </a:pPr>
            <a:endParaRPr lang="en-US" sz="3659" spc="234">
              <a:solidFill>
                <a:srgbClr val="FFFFFF"/>
              </a:solidFill>
              <a:latin typeface="Montserrat"/>
              <a:ea typeface="Montserrat"/>
              <a:cs typeface="Montserrat"/>
              <a:sym typeface="Montserrat"/>
            </a:endParaRPr>
          </a:p>
        </p:txBody>
      </p:sp>
      <p:sp>
        <p:nvSpPr>
          <p:cNvPr id="25" name="TextBox 25"/>
          <p:cNvSpPr txBox="1"/>
          <p:nvPr/>
        </p:nvSpPr>
        <p:spPr>
          <a:xfrm>
            <a:off x="10700152" y="1933984"/>
            <a:ext cx="2120190" cy="965749"/>
          </a:xfrm>
          <a:prstGeom prst="rect">
            <a:avLst/>
          </a:prstGeom>
        </p:spPr>
        <p:txBody>
          <a:bodyPr lIns="0" tIns="0" rIns="0" bIns="0" rtlCol="0" anchor="t">
            <a:spAutoFit/>
          </a:bodyPr>
          <a:lstStyle/>
          <a:p>
            <a:pPr algn="ctr">
              <a:lnSpc>
                <a:spcPts val="6717"/>
              </a:lnSpc>
            </a:pPr>
            <a:r>
              <a:rPr lang="en-US" sz="6997" b="1">
                <a:solidFill>
                  <a:srgbClr val="0D5676"/>
                </a:solidFill>
                <a:latin typeface="Poppins Bold"/>
                <a:ea typeface="Poppins Bold"/>
                <a:cs typeface="Poppins Bold"/>
                <a:sym typeface="Poppins Bold"/>
              </a:rPr>
              <a:t>1984</a:t>
            </a:r>
          </a:p>
        </p:txBody>
      </p:sp>
      <p:sp>
        <p:nvSpPr>
          <p:cNvPr id="26" name="TextBox 26"/>
          <p:cNvSpPr txBox="1"/>
          <p:nvPr/>
        </p:nvSpPr>
        <p:spPr>
          <a:xfrm>
            <a:off x="10361277" y="2842583"/>
            <a:ext cx="2797940" cy="1029662"/>
          </a:xfrm>
          <a:prstGeom prst="rect">
            <a:avLst/>
          </a:prstGeom>
        </p:spPr>
        <p:txBody>
          <a:bodyPr lIns="0" tIns="0" rIns="0" bIns="0" rtlCol="0" anchor="t">
            <a:spAutoFit/>
          </a:bodyPr>
          <a:lstStyle/>
          <a:p>
            <a:pPr algn="ctr">
              <a:lnSpc>
                <a:spcPts val="4146"/>
              </a:lnSpc>
            </a:pPr>
            <a:r>
              <a:rPr lang="en-US" sz="2962" b="1" spc="189">
                <a:solidFill>
                  <a:srgbClr val="0D5676"/>
                </a:solidFill>
                <a:latin typeface="Montserrat Bold"/>
                <a:ea typeface="Montserrat Bold"/>
                <a:cs typeface="Montserrat Bold"/>
                <a:sym typeface="Montserrat Bold"/>
              </a:rPr>
              <a:t>Michael Saul Dell</a:t>
            </a:r>
          </a:p>
        </p:txBody>
      </p:sp>
      <p:sp>
        <p:nvSpPr>
          <p:cNvPr id="27" name="TextBox 27"/>
          <p:cNvSpPr txBox="1"/>
          <p:nvPr/>
        </p:nvSpPr>
        <p:spPr>
          <a:xfrm>
            <a:off x="15493824" y="1285331"/>
            <a:ext cx="927891" cy="358775"/>
          </a:xfrm>
          <a:prstGeom prst="rect">
            <a:avLst/>
          </a:prstGeom>
        </p:spPr>
        <p:txBody>
          <a:bodyPr lIns="0" tIns="0" rIns="0" bIns="0" rtlCol="0" anchor="t">
            <a:spAutoFit/>
          </a:bodyPr>
          <a:lstStyle/>
          <a:p>
            <a:pPr algn="ctr">
              <a:lnSpc>
                <a:spcPts val="2799"/>
              </a:lnSpc>
              <a:spcBef>
                <a:spcPct val="0"/>
              </a:spcBef>
            </a:pPr>
            <a:r>
              <a:rPr lang="en-US" sz="1999" b="1">
                <a:solidFill>
                  <a:srgbClr val="0D5676"/>
                </a:solidFill>
                <a:latin typeface="Poppins Bold"/>
                <a:ea typeface="Poppins Bold"/>
                <a:cs typeface="Poppins Bold"/>
                <a:sym typeface="Poppins Bold"/>
              </a:rPr>
              <a:t>Search</a:t>
            </a:r>
          </a:p>
        </p:txBody>
      </p:sp>
      <p:sp>
        <p:nvSpPr>
          <p:cNvPr id="28" name="AutoShape 28"/>
          <p:cNvSpPr/>
          <p:nvPr/>
        </p:nvSpPr>
        <p:spPr>
          <a:xfrm>
            <a:off x="92447" y="7811344"/>
            <a:ext cx="640978" cy="0"/>
          </a:xfrm>
          <a:prstGeom prst="line">
            <a:avLst/>
          </a:prstGeom>
          <a:ln w="38100" cap="flat">
            <a:solidFill>
              <a:srgbClr val="FFFFFF"/>
            </a:solidFill>
            <a:prstDash val="solid"/>
            <a:headEnd type="none" w="sm" len="sm"/>
            <a:tailEnd type="arrow" w="med" len="sm"/>
          </a:ln>
        </p:spPr>
        <p:txBody>
          <a:bodyPr/>
          <a:lstStyle/>
          <a:p>
            <a:endParaRPr lang="en-ID"/>
          </a:p>
        </p:txBody>
      </p:sp>
      <p:sp>
        <p:nvSpPr>
          <p:cNvPr id="29" name="TextBox 29"/>
          <p:cNvSpPr txBox="1"/>
          <p:nvPr/>
        </p:nvSpPr>
        <p:spPr>
          <a:xfrm>
            <a:off x="1028700" y="7493344"/>
            <a:ext cx="7301907" cy="1889760"/>
          </a:xfrm>
          <a:prstGeom prst="rect">
            <a:avLst/>
          </a:prstGeom>
        </p:spPr>
        <p:txBody>
          <a:bodyPr lIns="0" tIns="0" rIns="0" bIns="0" rtlCol="0" anchor="t">
            <a:spAutoFit/>
          </a:bodyPr>
          <a:lstStyle/>
          <a:p>
            <a:pPr algn="just">
              <a:lnSpc>
                <a:spcPts val="5040"/>
              </a:lnSpc>
              <a:spcBef>
                <a:spcPct val="0"/>
              </a:spcBef>
            </a:pPr>
            <a:r>
              <a:rPr lang="en-US" sz="3600" b="1">
                <a:solidFill>
                  <a:srgbClr val="FFFFFF"/>
                </a:solidFill>
                <a:latin typeface="Montserrat Bold"/>
                <a:ea typeface="Montserrat Bold"/>
                <a:cs typeface="Montserrat Bold"/>
                <a:sym typeface="Montserrat Bold"/>
              </a:rPr>
              <a:t>Dell Latitude  phổ biến và gần gũi với các bạn sinh viên, nhân viên văn phòng.</a:t>
            </a:r>
          </a:p>
        </p:txBody>
      </p:sp>
      <p:sp>
        <p:nvSpPr>
          <p:cNvPr id="30" name="Freeform 30"/>
          <p:cNvSpPr/>
          <p:nvPr/>
        </p:nvSpPr>
        <p:spPr>
          <a:xfrm>
            <a:off x="0" y="3636947"/>
            <a:ext cx="18288000" cy="6616931"/>
          </a:xfrm>
          <a:custGeom>
            <a:avLst/>
            <a:gdLst/>
            <a:ahLst/>
            <a:cxnLst/>
            <a:rect l="l" t="t" r="r" b="b"/>
            <a:pathLst>
              <a:path w="18288000" h="6616931">
                <a:moveTo>
                  <a:pt x="0" y="0"/>
                </a:moveTo>
                <a:lnTo>
                  <a:pt x="18288000" y="0"/>
                </a:lnTo>
                <a:lnTo>
                  <a:pt x="18288000" y="6616931"/>
                </a:lnTo>
                <a:lnTo>
                  <a:pt x="0" y="6616931"/>
                </a:lnTo>
                <a:lnTo>
                  <a:pt x="0" y="0"/>
                </a:lnTo>
                <a:close/>
              </a:path>
            </a:pathLst>
          </a:custGeom>
          <a:blipFill>
            <a:blip r:embed="rId8">
              <a:alphaModFix amt="6999"/>
              <a:extLst>
                <a:ext uri="{96DAC541-7B7A-43D3-8B79-37D633B846F1}">
                  <asvg:svgBlip xmlns:asvg="http://schemas.microsoft.com/office/drawing/2016/SVG/main" r:embed="rId9"/>
                </a:ext>
              </a:extLst>
            </a:blip>
            <a:stretch>
              <a:fillRect/>
            </a:stretch>
          </a:blipFill>
        </p:spPr>
        <p:txBody>
          <a:bodyPr/>
          <a:lstStyle/>
          <a:p>
            <a:endParaRPr lang="en-ID"/>
          </a:p>
        </p:txBody>
      </p:sp>
      <p:sp>
        <p:nvSpPr>
          <p:cNvPr id="31" name="Freeform 31"/>
          <p:cNvSpPr/>
          <p:nvPr/>
        </p:nvSpPr>
        <p:spPr>
          <a:xfrm>
            <a:off x="2616247" y="-628914"/>
            <a:ext cx="18288000" cy="6616931"/>
          </a:xfrm>
          <a:custGeom>
            <a:avLst/>
            <a:gdLst/>
            <a:ahLst/>
            <a:cxnLst/>
            <a:rect l="l" t="t" r="r" b="b"/>
            <a:pathLst>
              <a:path w="18288000" h="6616931">
                <a:moveTo>
                  <a:pt x="0" y="0"/>
                </a:moveTo>
                <a:lnTo>
                  <a:pt x="18288000" y="0"/>
                </a:lnTo>
                <a:lnTo>
                  <a:pt x="18288000" y="6616931"/>
                </a:lnTo>
                <a:lnTo>
                  <a:pt x="0" y="6616931"/>
                </a:lnTo>
                <a:lnTo>
                  <a:pt x="0" y="0"/>
                </a:lnTo>
                <a:close/>
              </a:path>
            </a:pathLst>
          </a:custGeom>
          <a:blipFill>
            <a:blip r:embed="rId8">
              <a:alphaModFix amt="6999"/>
              <a:extLst>
                <a:ext uri="{96DAC541-7B7A-43D3-8B79-37D633B846F1}">
                  <asvg:svgBlip xmlns:asvg="http://schemas.microsoft.com/office/drawing/2016/SVG/main" r:embed="rId9"/>
                </a:ext>
              </a:extLst>
            </a:blip>
            <a:stretch>
              <a:fillRect/>
            </a:stretch>
          </a:blipFill>
        </p:spPr>
        <p:txBody>
          <a:bodyPr/>
          <a:lstStyle/>
          <a:p>
            <a:endParaRPr lang="en-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556365" y="0"/>
            <a:ext cx="18844365" cy="10298430"/>
          </a:xfrm>
          <a:custGeom>
            <a:avLst/>
            <a:gdLst/>
            <a:ahLst/>
            <a:cxnLst/>
            <a:rect l="l" t="t" r="r" b="b"/>
            <a:pathLst>
              <a:path w="18844365" h="10298430">
                <a:moveTo>
                  <a:pt x="0" y="0"/>
                </a:moveTo>
                <a:lnTo>
                  <a:pt x="18844365" y="0"/>
                </a:lnTo>
                <a:lnTo>
                  <a:pt x="18844365" y="10298430"/>
                </a:lnTo>
                <a:lnTo>
                  <a:pt x="0" y="10298430"/>
                </a:lnTo>
                <a:lnTo>
                  <a:pt x="0" y="0"/>
                </a:lnTo>
                <a:close/>
              </a:path>
            </a:pathLst>
          </a:custGeom>
          <a:blipFill>
            <a:blip r:embed="rId2">
              <a:alphaModFix amt="40000"/>
            </a:blip>
            <a:stretch>
              <a:fillRect l="-1768" r="-1768" b="-6805"/>
            </a:stretch>
          </a:blipFill>
        </p:spPr>
        <p:txBody>
          <a:bodyPr/>
          <a:lstStyle/>
          <a:p>
            <a:endParaRPr lang="en-ID"/>
          </a:p>
        </p:txBody>
      </p:sp>
      <p:sp>
        <p:nvSpPr>
          <p:cNvPr id="3" name="TextBox 3"/>
          <p:cNvSpPr txBox="1"/>
          <p:nvPr/>
        </p:nvSpPr>
        <p:spPr>
          <a:xfrm>
            <a:off x="-117990" y="3888093"/>
            <a:ext cx="18523979" cy="2265070"/>
          </a:xfrm>
          <a:prstGeom prst="rect">
            <a:avLst/>
          </a:prstGeom>
        </p:spPr>
        <p:txBody>
          <a:bodyPr lIns="0" tIns="0" rIns="0" bIns="0" rtlCol="0" anchor="t">
            <a:spAutoFit/>
          </a:bodyPr>
          <a:lstStyle/>
          <a:p>
            <a:pPr algn="ctr">
              <a:lnSpc>
                <a:spcPts val="18478"/>
              </a:lnSpc>
            </a:pPr>
            <a:r>
              <a:rPr lang="en-US" sz="13199" b="1">
                <a:solidFill>
                  <a:srgbClr val="FFFFFF"/>
                </a:solidFill>
                <a:latin typeface="Tomorrow Bold"/>
                <a:ea typeface="Tomorrow Bold"/>
                <a:cs typeface="Tomorrow Bold"/>
                <a:sym typeface="Tomorrow Bold"/>
              </a:rPr>
              <a:t>G I Á T R Ị C Ố T L Õ 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5028514" y="5738617"/>
            <a:ext cx="6400959" cy="5301463"/>
            <a:chOff x="0" y="0"/>
            <a:chExt cx="1685849" cy="1396270"/>
          </a:xfrm>
        </p:grpSpPr>
        <p:sp>
          <p:nvSpPr>
            <p:cNvPr id="3" name="Freeform 3"/>
            <p:cNvSpPr/>
            <p:nvPr/>
          </p:nvSpPr>
          <p:spPr>
            <a:xfrm>
              <a:off x="0" y="0"/>
              <a:ext cx="1685849" cy="1396270"/>
            </a:xfrm>
            <a:custGeom>
              <a:avLst/>
              <a:gdLst/>
              <a:ahLst/>
              <a:cxnLst/>
              <a:rect l="l" t="t" r="r" b="b"/>
              <a:pathLst>
                <a:path w="1685849" h="1396270">
                  <a:moveTo>
                    <a:pt x="120949" y="0"/>
                  </a:moveTo>
                  <a:lnTo>
                    <a:pt x="1564900" y="0"/>
                  </a:lnTo>
                  <a:cubicBezTo>
                    <a:pt x="1631698" y="0"/>
                    <a:pt x="1685849" y="54151"/>
                    <a:pt x="1685849" y="120949"/>
                  </a:cubicBezTo>
                  <a:lnTo>
                    <a:pt x="1685849" y="1275321"/>
                  </a:lnTo>
                  <a:cubicBezTo>
                    <a:pt x="1685849" y="1307398"/>
                    <a:pt x="1673106" y="1338162"/>
                    <a:pt x="1650424" y="1360845"/>
                  </a:cubicBezTo>
                  <a:cubicBezTo>
                    <a:pt x="1627742" y="1383527"/>
                    <a:pt x="1596978" y="1396270"/>
                    <a:pt x="1564900" y="1396270"/>
                  </a:cubicBezTo>
                  <a:lnTo>
                    <a:pt x="120949" y="1396270"/>
                  </a:lnTo>
                  <a:cubicBezTo>
                    <a:pt x="88872" y="1396270"/>
                    <a:pt x="58108" y="1383527"/>
                    <a:pt x="35425" y="1360845"/>
                  </a:cubicBezTo>
                  <a:cubicBezTo>
                    <a:pt x="12743" y="1338162"/>
                    <a:pt x="0" y="1307398"/>
                    <a:pt x="0" y="1275321"/>
                  </a:cubicBezTo>
                  <a:lnTo>
                    <a:pt x="0" y="120949"/>
                  </a:lnTo>
                  <a:cubicBezTo>
                    <a:pt x="0" y="88872"/>
                    <a:pt x="12743" y="58108"/>
                    <a:pt x="35425" y="35425"/>
                  </a:cubicBezTo>
                  <a:cubicBezTo>
                    <a:pt x="58108" y="12743"/>
                    <a:pt x="88872" y="0"/>
                    <a:pt x="120949" y="0"/>
                  </a:cubicBezTo>
                  <a:close/>
                </a:path>
              </a:pathLst>
            </a:custGeom>
            <a:gradFill rotWithShape="1">
              <a:gsLst>
                <a:gs pos="0">
                  <a:srgbClr val="0D678E">
                    <a:alpha val="100000"/>
                  </a:srgbClr>
                </a:gs>
                <a:gs pos="100000">
                  <a:srgbClr val="011D2A">
                    <a:alpha val="100000"/>
                  </a:srgbClr>
                </a:gs>
              </a:gsLst>
              <a:lin ang="0"/>
            </a:gradFill>
            <a:ln cap="rnd">
              <a:noFill/>
              <a:prstDash val="solid"/>
              <a:round/>
            </a:ln>
          </p:spPr>
          <p:txBody>
            <a:bodyPr/>
            <a:lstStyle/>
            <a:p>
              <a:endParaRPr lang="en-ID"/>
            </a:p>
          </p:txBody>
        </p:sp>
        <p:sp>
          <p:nvSpPr>
            <p:cNvPr id="4" name="TextBox 4"/>
            <p:cNvSpPr txBox="1"/>
            <p:nvPr/>
          </p:nvSpPr>
          <p:spPr>
            <a:xfrm>
              <a:off x="0" y="-47625"/>
              <a:ext cx="1685849" cy="1443895"/>
            </a:xfrm>
            <a:prstGeom prst="rect">
              <a:avLst/>
            </a:prstGeom>
          </p:spPr>
          <p:txBody>
            <a:bodyPr lIns="50800" tIns="50800" rIns="50800" bIns="50800" rtlCol="0" anchor="ctr"/>
            <a:lstStyle/>
            <a:p>
              <a:pPr marL="0" lvl="0" indent="0" algn="ctr">
                <a:lnSpc>
                  <a:spcPts val="2538"/>
                </a:lnSpc>
                <a:spcBef>
                  <a:spcPct val="0"/>
                </a:spcBef>
              </a:pPr>
              <a:endParaRPr/>
            </a:p>
          </p:txBody>
        </p:sp>
      </p:grpSp>
      <p:sp>
        <p:nvSpPr>
          <p:cNvPr id="5" name="AutoShape 5"/>
          <p:cNvSpPr/>
          <p:nvPr/>
        </p:nvSpPr>
        <p:spPr>
          <a:xfrm flipH="1" flipV="1">
            <a:off x="1877524" y="5629762"/>
            <a:ext cx="0" cy="4544111"/>
          </a:xfrm>
          <a:prstGeom prst="line">
            <a:avLst/>
          </a:prstGeom>
          <a:ln w="28575" cap="flat">
            <a:solidFill>
              <a:srgbClr val="FFFFFF"/>
            </a:solidFill>
            <a:prstDash val="solid"/>
            <a:headEnd type="none" w="sm" len="sm"/>
            <a:tailEnd type="none" w="sm" len="sm"/>
          </a:ln>
        </p:spPr>
        <p:txBody>
          <a:bodyPr/>
          <a:lstStyle/>
          <a:p>
            <a:endParaRPr lang="en-ID"/>
          </a:p>
        </p:txBody>
      </p:sp>
      <p:grpSp>
        <p:nvGrpSpPr>
          <p:cNvPr id="6" name="Group 6"/>
          <p:cNvGrpSpPr/>
          <p:nvPr/>
        </p:nvGrpSpPr>
        <p:grpSpPr>
          <a:xfrm>
            <a:off x="1575249" y="5143500"/>
            <a:ext cx="604549" cy="604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6E96"/>
            </a:solidFill>
          </p:spPr>
          <p:txBody>
            <a:bodyPr/>
            <a:lstStyle/>
            <a:p>
              <a:endParaRPr lang="en-ID"/>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538"/>
                </a:lnSpc>
              </a:pPr>
              <a:endParaRPr/>
            </a:p>
          </p:txBody>
        </p:sp>
      </p:grpSp>
      <p:grpSp>
        <p:nvGrpSpPr>
          <p:cNvPr id="9" name="Group 9"/>
          <p:cNvGrpSpPr/>
          <p:nvPr/>
        </p:nvGrpSpPr>
        <p:grpSpPr>
          <a:xfrm>
            <a:off x="1575249" y="6981080"/>
            <a:ext cx="604549" cy="60454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6E96"/>
            </a:solidFill>
          </p:spPr>
          <p:txBody>
            <a:bodyPr/>
            <a:lstStyle/>
            <a:p>
              <a:endParaRPr lang="en-ID"/>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538"/>
                </a:lnSpc>
              </a:pPr>
              <a:endParaRPr/>
            </a:p>
          </p:txBody>
        </p:sp>
      </p:grpSp>
      <p:grpSp>
        <p:nvGrpSpPr>
          <p:cNvPr id="12" name="Group 12"/>
          <p:cNvGrpSpPr/>
          <p:nvPr/>
        </p:nvGrpSpPr>
        <p:grpSpPr>
          <a:xfrm>
            <a:off x="1575249" y="8818659"/>
            <a:ext cx="604549" cy="6045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6E96"/>
            </a:solidFill>
          </p:spPr>
          <p:txBody>
            <a:bodyPr/>
            <a:lstStyle/>
            <a:p>
              <a:endParaRPr lang="en-ID"/>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538"/>
                </a:lnSpc>
              </a:pPr>
              <a:endParaRPr/>
            </a:p>
          </p:txBody>
        </p:sp>
      </p:grpSp>
      <p:sp>
        <p:nvSpPr>
          <p:cNvPr id="15" name="TextBox 15"/>
          <p:cNvSpPr txBox="1"/>
          <p:nvPr/>
        </p:nvSpPr>
        <p:spPr>
          <a:xfrm>
            <a:off x="822697" y="2186748"/>
            <a:ext cx="9540125" cy="1773395"/>
          </a:xfrm>
          <a:prstGeom prst="rect">
            <a:avLst/>
          </a:prstGeom>
        </p:spPr>
        <p:txBody>
          <a:bodyPr lIns="0" tIns="0" rIns="0" bIns="0" rtlCol="0" anchor="t">
            <a:spAutoFit/>
          </a:bodyPr>
          <a:lstStyle/>
          <a:p>
            <a:pPr algn="l">
              <a:lnSpc>
                <a:spcPts val="3578"/>
              </a:lnSpc>
            </a:pPr>
            <a:r>
              <a:rPr lang="en-US" sz="2556" i="1">
                <a:solidFill>
                  <a:srgbClr val="FFFFFF"/>
                </a:solidFill>
                <a:latin typeface="Montserrat Italics"/>
                <a:ea typeface="Montserrat Italics"/>
                <a:cs typeface="Montserrat Italics"/>
                <a:sym typeface="Montserrat Italics"/>
              </a:rPr>
              <a:t>Giá trị cốt của sản phẩm phải </a:t>
            </a:r>
            <a:r>
              <a:rPr lang="en-US" sz="2556" b="1" i="1">
                <a:solidFill>
                  <a:srgbClr val="FFFFFF"/>
                </a:solidFill>
                <a:latin typeface="Montserrat Bold Italics"/>
                <a:ea typeface="Montserrat Bold Italics"/>
                <a:cs typeface="Montserrat Bold Italics"/>
                <a:sym typeface="Montserrat Bold Italics"/>
              </a:rPr>
              <a:t>thỏa mãn nhu cầu (need)</a:t>
            </a:r>
            <a:r>
              <a:rPr lang="en-US" sz="2556" i="1">
                <a:solidFill>
                  <a:srgbClr val="FFFFFF"/>
                </a:solidFill>
                <a:latin typeface="Montserrat Italics"/>
                <a:ea typeface="Montserrat Italics"/>
                <a:cs typeface="Montserrat Italics"/>
                <a:sym typeface="Montserrat Italics"/>
              </a:rPr>
              <a:t> của khách hàng. Tuy nhiên, đối với các đối tượng khách hàng khác nhau, tùy vào giới tính, sở thích, thu nhập,…sẽ có các nhu cầu khác nhau đối với các sản phẩm.</a:t>
            </a:r>
          </a:p>
        </p:txBody>
      </p:sp>
      <p:grpSp>
        <p:nvGrpSpPr>
          <p:cNvPr id="16" name="Group 16"/>
          <p:cNvGrpSpPr/>
          <p:nvPr/>
        </p:nvGrpSpPr>
        <p:grpSpPr>
          <a:xfrm>
            <a:off x="9874507" y="3800519"/>
            <a:ext cx="3359601" cy="3336772"/>
            <a:chOff x="0" y="0"/>
            <a:chExt cx="569328" cy="565459"/>
          </a:xfrm>
        </p:grpSpPr>
        <p:sp>
          <p:nvSpPr>
            <p:cNvPr id="17" name="Freeform 17"/>
            <p:cNvSpPr/>
            <p:nvPr/>
          </p:nvSpPr>
          <p:spPr>
            <a:xfrm>
              <a:off x="0" y="0"/>
              <a:ext cx="569328" cy="565459"/>
            </a:xfrm>
            <a:custGeom>
              <a:avLst/>
              <a:gdLst/>
              <a:ahLst/>
              <a:cxnLst/>
              <a:rect l="l" t="t" r="r" b="b"/>
              <a:pathLst>
                <a:path w="569328" h="565459">
                  <a:moveTo>
                    <a:pt x="172831" y="0"/>
                  </a:moveTo>
                  <a:lnTo>
                    <a:pt x="396497" y="0"/>
                  </a:lnTo>
                  <a:cubicBezTo>
                    <a:pt x="442334" y="0"/>
                    <a:pt x="486295" y="18209"/>
                    <a:pt x="518707" y="50621"/>
                  </a:cubicBezTo>
                  <a:cubicBezTo>
                    <a:pt x="551119" y="83033"/>
                    <a:pt x="569328" y="126994"/>
                    <a:pt x="569328" y="172831"/>
                  </a:cubicBezTo>
                  <a:lnTo>
                    <a:pt x="569328" y="392628"/>
                  </a:lnTo>
                  <a:cubicBezTo>
                    <a:pt x="569328" y="438466"/>
                    <a:pt x="551119" y="482426"/>
                    <a:pt x="518707" y="514838"/>
                  </a:cubicBezTo>
                  <a:cubicBezTo>
                    <a:pt x="486295" y="547250"/>
                    <a:pt x="442334" y="565459"/>
                    <a:pt x="396497" y="565459"/>
                  </a:cubicBezTo>
                  <a:lnTo>
                    <a:pt x="172831" y="565459"/>
                  </a:lnTo>
                  <a:cubicBezTo>
                    <a:pt x="77379" y="565459"/>
                    <a:pt x="0" y="488080"/>
                    <a:pt x="0" y="392628"/>
                  </a:cubicBezTo>
                  <a:lnTo>
                    <a:pt x="0" y="172831"/>
                  </a:lnTo>
                  <a:cubicBezTo>
                    <a:pt x="0" y="126994"/>
                    <a:pt x="18209" y="83033"/>
                    <a:pt x="50621" y="50621"/>
                  </a:cubicBezTo>
                  <a:cubicBezTo>
                    <a:pt x="83033" y="18209"/>
                    <a:pt x="126994" y="0"/>
                    <a:pt x="172831" y="0"/>
                  </a:cubicBezTo>
                  <a:close/>
                </a:path>
              </a:pathLst>
            </a:custGeom>
            <a:blipFill>
              <a:blip r:embed="rId2"/>
              <a:stretch>
                <a:fillRect l="-25423" r="-25423"/>
              </a:stretch>
            </a:blipFill>
          </p:spPr>
          <p:txBody>
            <a:bodyPr/>
            <a:lstStyle/>
            <a:p>
              <a:endParaRPr lang="en-ID"/>
            </a:p>
          </p:txBody>
        </p:sp>
      </p:grpSp>
      <p:grpSp>
        <p:nvGrpSpPr>
          <p:cNvPr id="18" name="Group 18"/>
          <p:cNvGrpSpPr/>
          <p:nvPr/>
        </p:nvGrpSpPr>
        <p:grpSpPr>
          <a:xfrm>
            <a:off x="13821454" y="666012"/>
            <a:ext cx="4338656" cy="4309175"/>
            <a:chOff x="0" y="0"/>
            <a:chExt cx="569328" cy="565459"/>
          </a:xfrm>
        </p:grpSpPr>
        <p:sp>
          <p:nvSpPr>
            <p:cNvPr id="19" name="Freeform 19"/>
            <p:cNvSpPr/>
            <p:nvPr/>
          </p:nvSpPr>
          <p:spPr>
            <a:xfrm>
              <a:off x="0" y="0"/>
              <a:ext cx="569328" cy="565459"/>
            </a:xfrm>
            <a:custGeom>
              <a:avLst/>
              <a:gdLst/>
              <a:ahLst/>
              <a:cxnLst/>
              <a:rect l="l" t="t" r="r" b="b"/>
              <a:pathLst>
                <a:path w="569328" h="565459">
                  <a:moveTo>
                    <a:pt x="133830" y="0"/>
                  </a:moveTo>
                  <a:lnTo>
                    <a:pt x="435497" y="0"/>
                  </a:lnTo>
                  <a:cubicBezTo>
                    <a:pt x="470992" y="0"/>
                    <a:pt x="505032" y="14100"/>
                    <a:pt x="530130" y="39198"/>
                  </a:cubicBezTo>
                  <a:cubicBezTo>
                    <a:pt x="555228" y="64296"/>
                    <a:pt x="569328" y="98336"/>
                    <a:pt x="569328" y="133830"/>
                  </a:cubicBezTo>
                  <a:lnTo>
                    <a:pt x="569328" y="431629"/>
                  </a:lnTo>
                  <a:cubicBezTo>
                    <a:pt x="569328" y="467123"/>
                    <a:pt x="555228" y="501163"/>
                    <a:pt x="530130" y="526261"/>
                  </a:cubicBezTo>
                  <a:cubicBezTo>
                    <a:pt x="505032" y="551359"/>
                    <a:pt x="470992" y="565459"/>
                    <a:pt x="435497" y="565459"/>
                  </a:cubicBezTo>
                  <a:lnTo>
                    <a:pt x="133830" y="565459"/>
                  </a:lnTo>
                  <a:cubicBezTo>
                    <a:pt x="98336" y="565459"/>
                    <a:pt x="64296" y="551359"/>
                    <a:pt x="39198" y="526261"/>
                  </a:cubicBezTo>
                  <a:cubicBezTo>
                    <a:pt x="14100" y="501163"/>
                    <a:pt x="0" y="467123"/>
                    <a:pt x="0" y="431629"/>
                  </a:cubicBezTo>
                  <a:lnTo>
                    <a:pt x="0" y="133830"/>
                  </a:lnTo>
                  <a:cubicBezTo>
                    <a:pt x="0" y="98336"/>
                    <a:pt x="14100" y="64296"/>
                    <a:pt x="39198" y="39198"/>
                  </a:cubicBezTo>
                  <a:cubicBezTo>
                    <a:pt x="64296" y="14100"/>
                    <a:pt x="98336" y="0"/>
                    <a:pt x="133830" y="0"/>
                  </a:cubicBezTo>
                  <a:close/>
                </a:path>
              </a:pathLst>
            </a:custGeom>
            <a:blipFill>
              <a:blip r:embed="rId3"/>
              <a:stretch>
                <a:fillRect l="-34571" r="-34571"/>
              </a:stretch>
            </a:blipFill>
          </p:spPr>
          <p:txBody>
            <a:bodyPr/>
            <a:lstStyle/>
            <a:p>
              <a:endParaRPr lang="en-ID"/>
            </a:p>
          </p:txBody>
        </p:sp>
      </p:grpSp>
      <p:grpSp>
        <p:nvGrpSpPr>
          <p:cNvPr id="20" name="Group 20"/>
          <p:cNvGrpSpPr/>
          <p:nvPr/>
        </p:nvGrpSpPr>
        <p:grpSpPr>
          <a:xfrm>
            <a:off x="13821454" y="5869668"/>
            <a:ext cx="4447554" cy="4417332"/>
            <a:chOff x="0" y="0"/>
            <a:chExt cx="569328" cy="565459"/>
          </a:xfrm>
        </p:grpSpPr>
        <p:sp>
          <p:nvSpPr>
            <p:cNvPr id="21" name="Freeform 21"/>
            <p:cNvSpPr/>
            <p:nvPr/>
          </p:nvSpPr>
          <p:spPr>
            <a:xfrm>
              <a:off x="0" y="0"/>
              <a:ext cx="569328" cy="565459"/>
            </a:xfrm>
            <a:custGeom>
              <a:avLst/>
              <a:gdLst/>
              <a:ahLst/>
              <a:cxnLst/>
              <a:rect l="l" t="t" r="r" b="b"/>
              <a:pathLst>
                <a:path w="569328" h="565459">
                  <a:moveTo>
                    <a:pt x="130554" y="0"/>
                  </a:moveTo>
                  <a:lnTo>
                    <a:pt x="438774" y="0"/>
                  </a:lnTo>
                  <a:cubicBezTo>
                    <a:pt x="473399" y="0"/>
                    <a:pt x="506606" y="13755"/>
                    <a:pt x="531090" y="38238"/>
                  </a:cubicBezTo>
                  <a:cubicBezTo>
                    <a:pt x="555573" y="62722"/>
                    <a:pt x="569328" y="95929"/>
                    <a:pt x="569328" y="130554"/>
                  </a:cubicBezTo>
                  <a:lnTo>
                    <a:pt x="569328" y="434906"/>
                  </a:lnTo>
                  <a:cubicBezTo>
                    <a:pt x="569328" y="469531"/>
                    <a:pt x="555573" y="502737"/>
                    <a:pt x="531090" y="527221"/>
                  </a:cubicBezTo>
                  <a:cubicBezTo>
                    <a:pt x="506606" y="551705"/>
                    <a:pt x="473399" y="565459"/>
                    <a:pt x="438774" y="565459"/>
                  </a:cubicBezTo>
                  <a:lnTo>
                    <a:pt x="130554" y="565459"/>
                  </a:lnTo>
                  <a:cubicBezTo>
                    <a:pt x="95929" y="565459"/>
                    <a:pt x="62722" y="551705"/>
                    <a:pt x="38238" y="527221"/>
                  </a:cubicBezTo>
                  <a:cubicBezTo>
                    <a:pt x="13755" y="502737"/>
                    <a:pt x="0" y="469531"/>
                    <a:pt x="0" y="434906"/>
                  </a:cubicBezTo>
                  <a:lnTo>
                    <a:pt x="0" y="130554"/>
                  </a:lnTo>
                  <a:cubicBezTo>
                    <a:pt x="0" y="95929"/>
                    <a:pt x="13755" y="62722"/>
                    <a:pt x="38238" y="38238"/>
                  </a:cubicBezTo>
                  <a:cubicBezTo>
                    <a:pt x="62722" y="13755"/>
                    <a:pt x="95929" y="0"/>
                    <a:pt x="130554" y="0"/>
                  </a:cubicBezTo>
                  <a:close/>
                </a:path>
              </a:pathLst>
            </a:custGeom>
            <a:blipFill>
              <a:blip r:embed="rId4"/>
              <a:stretch>
                <a:fillRect l="-59335" r="-42184" b="-41128"/>
              </a:stretch>
            </a:blipFill>
          </p:spPr>
          <p:txBody>
            <a:bodyPr/>
            <a:lstStyle/>
            <a:p>
              <a:endParaRPr lang="en-ID"/>
            </a:p>
          </p:txBody>
        </p:sp>
      </p:grpSp>
      <p:sp>
        <p:nvSpPr>
          <p:cNvPr id="22" name="TextBox 22"/>
          <p:cNvSpPr txBox="1"/>
          <p:nvPr/>
        </p:nvSpPr>
        <p:spPr>
          <a:xfrm>
            <a:off x="822697" y="149893"/>
            <a:ext cx="10192236" cy="1520467"/>
          </a:xfrm>
          <a:prstGeom prst="rect">
            <a:avLst/>
          </a:prstGeom>
        </p:spPr>
        <p:txBody>
          <a:bodyPr lIns="0" tIns="0" rIns="0" bIns="0" rtlCol="0" anchor="t">
            <a:spAutoFit/>
          </a:bodyPr>
          <a:lstStyle/>
          <a:p>
            <a:pPr marL="0" lvl="0" indent="0" algn="l">
              <a:lnSpc>
                <a:spcPts val="6080"/>
              </a:lnSpc>
              <a:spcBef>
                <a:spcPct val="0"/>
              </a:spcBef>
            </a:pPr>
            <a:r>
              <a:rPr lang="en-US" sz="4606" b="1" spc="32">
                <a:solidFill>
                  <a:srgbClr val="FFFFFF"/>
                </a:solidFill>
                <a:latin typeface="Tomorrow Bold"/>
                <a:ea typeface="Tomorrow Bold"/>
                <a:cs typeface="Tomorrow Bold"/>
                <a:sym typeface="Tomorrow Bold"/>
              </a:rPr>
              <a:t>PHÂN TÍCH GIÁ TRỊ CỐT LÕI CỦA SẢN PHẨM DELL LATITUDE 5430</a:t>
            </a:r>
          </a:p>
        </p:txBody>
      </p:sp>
      <p:sp>
        <p:nvSpPr>
          <p:cNvPr id="23" name="TextBox 23"/>
          <p:cNvSpPr txBox="1"/>
          <p:nvPr/>
        </p:nvSpPr>
        <p:spPr>
          <a:xfrm>
            <a:off x="2591330" y="5312917"/>
            <a:ext cx="6338536" cy="835894"/>
          </a:xfrm>
          <a:prstGeom prst="rect">
            <a:avLst/>
          </a:prstGeom>
        </p:spPr>
        <p:txBody>
          <a:bodyPr lIns="0" tIns="0" rIns="0" bIns="0" rtlCol="0" anchor="t">
            <a:spAutoFit/>
          </a:bodyPr>
          <a:lstStyle/>
          <a:p>
            <a:pPr algn="l">
              <a:lnSpc>
                <a:spcPts val="3269"/>
              </a:lnSpc>
            </a:pPr>
            <a:r>
              <a:rPr lang="en-US" sz="3084" b="1">
                <a:solidFill>
                  <a:srgbClr val="FFFFFF"/>
                </a:solidFill>
                <a:latin typeface="Montserrat Bold"/>
                <a:ea typeface="Montserrat Bold"/>
                <a:cs typeface="Montserrat Bold"/>
                <a:sym typeface="Montserrat Bold"/>
              </a:rPr>
              <a:t>Sử dụng nền tảng Intel 12th gen Alder Lake mới nhất </a:t>
            </a:r>
          </a:p>
        </p:txBody>
      </p:sp>
      <p:sp>
        <p:nvSpPr>
          <p:cNvPr id="24" name="TextBox 24"/>
          <p:cNvSpPr txBox="1"/>
          <p:nvPr/>
        </p:nvSpPr>
        <p:spPr>
          <a:xfrm>
            <a:off x="1668307" y="5312917"/>
            <a:ext cx="418433" cy="316845"/>
          </a:xfrm>
          <a:prstGeom prst="rect">
            <a:avLst/>
          </a:prstGeom>
        </p:spPr>
        <p:txBody>
          <a:bodyPr lIns="0" tIns="0" rIns="0" bIns="0" rtlCol="0" anchor="t">
            <a:spAutoFit/>
          </a:bodyPr>
          <a:lstStyle/>
          <a:p>
            <a:pPr algn="ctr">
              <a:lnSpc>
                <a:spcPts val="2421"/>
              </a:lnSpc>
            </a:pPr>
            <a:r>
              <a:rPr lang="en-US" sz="2284" b="1">
                <a:solidFill>
                  <a:srgbClr val="FFFFFF"/>
                </a:solidFill>
                <a:latin typeface="Montserrat Semi-Bold"/>
                <a:ea typeface="Montserrat Semi-Bold"/>
                <a:cs typeface="Montserrat Semi-Bold"/>
                <a:sym typeface="Montserrat Semi-Bold"/>
              </a:rPr>
              <a:t>1</a:t>
            </a:r>
          </a:p>
        </p:txBody>
      </p:sp>
      <p:sp>
        <p:nvSpPr>
          <p:cNvPr id="25" name="TextBox 25"/>
          <p:cNvSpPr txBox="1"/>
          <p:nvPr/>
        </p:nvSpPr>
        <p:spPr>
          <a:xfrm>
            <a:off x="2591330" y="7150496"/>
            <a:ext cx="5706464" cy="1269578"/>
          </a:xfrm>
          <a:prstGeom prst="rect">
            <a:avLst/>
          </a:prstGeom>
        </p:spPr>
        <p:txBody>
          <a:bodyPr lIns="0" tIns="0" rIns="0" bIns="0" rtlCol="0" anchor="t">
            <a:spAutoFit/>
          </a:bodyPr>
          <a:lstStyle/>
          <a:p>
            <a:pPr algn="l">
              <a:lnSpc>
                <a:spcPts val="3269"/>
              </a:lnSpc>
            </a:pPr>
            <a:r>
              <a:rPr lang="en-US" sz="3084" b="1" dirty="0">
                <a:solidFill>
                  <a:srgbClr val="FFFFFF"/>
                </a:solidFill>
                <a:latin typeface="Montserrat Bold"/>
                <a:ea typeface="Montserrat Bold"/>
                <a:cs typeface="Montserrat Bold"/>
                <a:sym typeface="Montserrat Bold"/>
              </a:rPr>
              <a:t>CPU </a:t>
            </a:r>
            <a:r>
              <a:rPr lang="en-US" sz="3084" b="1" dirty="0" err="1">
                <a:solidFill>
                  <a:srgbClr val="FFFFFF"/>
                </a:solidFill>
                <a:latin typeface="Montserrat Bold"/>
                <a:ea typeface="Montserrat Bold"/>
                <a:cs typeface="Montserrat Bold"/>
                <a:sym typeface="Montserrat Bold"/>
              </a:rPr>
              <a:t>của</a:t>
            </a:r>
            <a:r>
              <a:rPr lang="en-US" sz="3084" b="1" dirty="0">
                <a:solidFill>
                  <a:srgbClr val="FFFFFF"/>
                </a:solidFill>
                <a:latin typeface="Montserrat Bold"/>
                <a:ea typeface="Montserrat Bold"/>
                <a:cs typeface="Montserrat Bold"/>
                <a:sym typeface="Montserrat Bold"/>
              </a:rPr>
              <a:t> </a:t>
            </a:r>
            <a:r>
              <a:rPr lang="en-US" sz="3084" b="1" dirty="0" err="1">
                <a:solidFill>
                  <a:srgbClr val="FFFFFF"/>
                </a:solidFill>
                <a:latin typeface="Montserrat Bold"/>
                <a:ea typeface="Montserrat Bold"/>
                <a:cs typeface="Montserrat Bold"/>
                <a:sym typeface="Montserrat Bold"/>
              </a:rPr>
              <a:t>máy</a:t>
            </a:r>
            <a:r>
              <a:rPr lang="en-US" sz="3084" b="1" dirty="0">
                <a:solidFill>
                  <a:srgbClr val="FFFFFF"/>
                </a:solidFill>
                <a:latin typeface="Montserrat Bold"/>
                <a:ea typeface="Montserrat Bold"/>
                <a:cs typeface="Montserrat Bold"/>
                <a:sym typeface="Montserrat Bold"/>
              </a:rPr>
              <a:t> </a:t>
            </a:r>
            <a:r>
              <a:rPr lang="en-US" sz="3084" b="1" dirty="0" err="1">
                <a:solidFill>
                  <a:srgbClr val="FFFFFF"/>
                </a:solidFill>
                <a:latin typeface="Montserrat Bold"/>
                <a:ea typeface="Montserrat Bold"/>
                <a:cs typeface="Montserrat Bold"/>
                <a:sym typeface="Montserrat Bold"/>
              </a:rPr>
              <a:t>là</a:t>
            </a:r>
            <a:r>
              <a:rPr lang="en-US" sz="3084" b="1" dirty="0">
                <a:solidFill>
                  <a:srgbClr val="FFFFFF"/>
                </a:solidFill>
                <a:latin typeface="Montserrat Bold"/>
                <a:ea typeface="Montserrat Bold"/>
                <a:cs typeface="Montserrat Bold"/>
                <a:sym typeface="Montserrat Bold"/>
              </a:rPr>
              <a:t> Core i5-1235U 10 </a:t>
            </a:r>
            <a:r>
              <a:rPr lang="en-US" sz="3084" b="1" dirty="0" err="1">
                <a:solidFill>
                  <a:srgbClr val="FFFFFF"/>
                </a:solidFill>
                <a:latin typeface="Montserrat Bold"/>
                <a:ea typeface="Montserrat Bold"/>
                <a:cs typeface="Montserrat Bold"/>
                <a:sym typeface="Montserrat Bold"/>
              </a:rPr>
              <a:t>nhân</a:t>
            </a:r>
            <a:r>
              <a:rPr lang="en-US" sz="3084" b="1" dirty="0">
                <a:solidFill>
                  <a:srgbClr val="FFFFFF"/>
                </a:solidFill>
                <a:latin typeface="Montserrat Bold"/>
                <a:ea typeface="Montserrat Bold"/>
                <a:cs typeface="Montserrat Bold"/>
                <a:sym typeface="Montserrat Bold"/>
              </a:rPr>
              <a:t> 12 </a:t>
            </a:r>
            <a:r>
              <a:rPr lang="en-US" sz="3084" b="1" dirty="0" err="1">
                <a:solidFill>
                  <a:srgbClr val="FFFFFF"/>
                </a:solidFill>
                <a:latin typeface="Montserrat Bold"/>
                <a:ea typeface="Montserrat Bold"/>
                <a:cs typeface="Montserrat Bold"/>
                <a:sym typeface="Montserrat Bold"/>
              </a:rPr>
              <a:t>luồng</a:t>
            </a:r>
            <a:r>
              <a:rPr lang="en-US" sz="3084" b="1" dirty="0">
                <a:solidFill>
                  <a:srgbClr val="FFFFFF"/>
                </a:solidFill>
                <a:latin typeface="Montserrat Bold"/>
                <a:ea typeface="Montserrat Bold"/>
                <a:cs typeface="Montserrat Bold"/>
                <a:sym typeface="Montserrat Bold"/>
              </a:rPr>
              <a:t>, 2 </a:t>
            </a:r>
            <a:r>
              <a:rPr lang="en-US" sz="3084" b="1" dirty="0" err="1">
                <a:solidFill>
                  <a:srgbClr val="FFFFFF"/>
                </a:solidFill>
                <a:latin typeface="Montserrat Bold"/>
                <a:ea typeface="Montserrat Bold"/>
                <a:cs typeface="Montserrat Bold"/>
                <a:sym typeface="Montserrat Bold"/>
              </a:rPr>
              <a:t>nhân</a:t>
            </a:r>
            <a:r>
              <a:rPr lang="en-US" sz="3084" b="1" dirty="0">
                <a:solidFill>
                  <a:srgbClr val="FFFFFF"/>
                </a:solidFill>
                <a:latin typeface="Montserrat Bold"/>
                <a:ea typeface="Montserrat Bold"/>
                <a:cs typeface="Montserrat Bold"/>
                <a:sym typeface="Montserrat Bold"/>
              </a:rPr>
              <a:t> P-core</a:t>
            </a:r>
          </a:p>
        </p:txBody>
      </p:sp>
      <p:sp>
        <p:nvSpPr>
          <p:cNvPr id="26" name="TextBox 26"/>
          <p:cNvSpPr txBox="1"/>
          <p:nvPr/>
        </p:nvSpPr>
        <p:spPr>
          <a:xfrm>
            <a:off x="1668307" y="7150496"/>
            <a:ext cx="418433" cy="316845"/>
          </a:xfrm>
          <a:prstGeom prst="rect">
            <a:avLst/>
          </a:prstGeom>
        </p:spPr>
        <p:txBody>
          <a:bodyPr lIns="0" tIns="0" rIns="0" bIns="0" rtlCol="0" anchor="t">
            <a:spAutoFit/>
          </a:bodyPr>
          <a:lstStyle/>
          <a:p>
            <a:pPr algn="ctr">
              <a:lnSpc>
                <a:spcPts val="2421"/>
              </a:lnSpc>
            </a:pPr>
            <a:r>
              <a:rPr lang="en-US" sz="2284" b="1">
                <a:solidFill>
                  <a:srgbClr val="FFFFFF"/>
                </a:solidFill>
                <a:latin typeface="Montserrat Bold"/>
                <a:ea typeface="Montserrat Bold"/>
                <a:cs typeface="Montserrat Bold"/>
                <a:sym typeface="Montserrat Bold"/>
              </a:rPr>
              <a:t>2</a:t>
            </a:r>
          </a:p>
        </p:txBody>
      </p:sp>
      <p:sp>
        <p:nvSpPr>
          <p:cNvPr id="27" name="TextBox 27"/>
          <p:cNvSpPr txBox="1"/>
          <p:nvPr/>
        </p:nvSpPr>
        <p:spPr>
          <a:xfrm>
            <a:off x="2591330" y="8988076"/>
            <a:ext cx="7018939" cy="835894"/>
          </a:xfrm>
          <a:prstGeom prst="rect">
            <a:avLst/>
          </a:prstGeom>
        </p:spPr>
        <p:txBody>
          <a:bodyPr lIns="0" tIns="0" rIns="0" bIns="0" rtlCol="0" anchor="t">
            <a:spAutoFit/>
          </a:bodyPr>
          <a:lstStyle/>
          <a:p>
            <a:pPr algn="l">
              <a:lnSpc>
                <a:spcPts val="3269"/>
              </a:lnSpc>
            </a:pPr>
            <a:r>
              <a:rPr lang="en-US" sz="3084" b="1">
                <a:solidFill>
                  <a:srgbClr val="FFFFFF"/>
                </a:solidFill>
                <a:latin typeface="Montserrat Bold"/>
                <a:ea typeface="Montserrat Bold"/>
                <a:cs typeface="Montserrat Bold"/>
                <a:sym typeface="Montserrat Bold"/>
              </a:rPr>
              <a:t>RAM của máy là 16GB LPDDR4 và SSD 256GB PCIe 3.0x4</a:t>
            </a:r>
          </a:p>
        </p:txBody>
      </p:sp>
      <p:sp>
        <p:nvSpPr>
          <p:cNvPr id="28" name="TextBox 28"/>
          <p:cNvSpPr txBox="1"/>
          <p:nvPr/>
        </p:nvSpPr>
        <p:spPr>
          <a:xfrm>
            <a:off x="1668307" y="8988076"/>
            <a:ext cx="418433" cy="316845"/>
          </a:xfrm>
          <a:prstGeom prst="rect">
            <a:avLst/>
          </a:prstGeom>
        </p:spPr>
        <p:txBody>
          <a:bodyPr lIns="0" tIns="0" rIns="0" bIns="0" rtlCol="0" anchor="t">
            <a:spAutoFit/>
          </a:bodyPr>
          <a:lstStyle/>
          <a:p>
            <a:pPr algn="ctr">
              <a:lnSpc>
                <a:spcPts val="2421"/>
              </a:lnSpc>
            </a:pPr>
            <a:r>
              <a:rPr lang="en-US" sz="2284" b="1">
                <a:solidFill>
                  <a:srgbClr val="FFFFFF"/>
                </a:solidFill>
                <a:latin typeface="Montserrat Semi-Bold"/>
                <a:ea typeface="Montserrat Semi-Bold"/>
                <a:cs typeface="Montserrat Semi-Bold"/>
                <a:sym typeface="Montserrat Semi-Bold"/>
              </a:rPr>
              <a:t>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5028514" y="5738617"/>
            <a:ext cx="6400959" cy="5301463"/>
            <a:chOff x="0" y="0"/>
            <a:chExt cx="1685849" cy="1396270"/>
          </a:xfrm>
        </p:grpSpPr>
        <p:sp>
          <p:nvSpPr>
            <p:cNvPr id="3" name="Freeform 3"/>
            <p:cNvSpPr/>
            <p:nvPr/>
          </p:nvSpPr>
          <p:spPr>
            <a:xfrm>
              <a:off x="0" y="0"/>
              <a:ext cx="1685849" cy="1396270"/>
            </a:xfrm>
            <a:custGeom>
              <a:avLst/>
              <a:gdLst/>
              <a:ahLst/>
              <a:cxnLst/>
              <a:rect l="l" t="t" r="r" b="b"/>
              <a:pathLst>
                <a:path w="1685849" h="1396270">
                  <a:moveTo>
                    <a:pt x="120949" y="0"/>
                  </a:moveTo>
                  <a:lnTo>
                    <a:pt x="1564900" y="0"/>
                  </a:lnTo>
                  <a:cubicBezTo>
                    <a:pt x="1631698" y="0"/>
                    <a:pt x="1685849" y="54151"/>
                    <a:pt x="1685849" y="120949"/>
                  </a:cubicBezTo>
                  <a:lnTo>
                    <a:pt x="1685849" y="1275321"/>
                  </a:lnTo>
                  <a:cubicBezTo>
                    <a:pt x="1685849" y="1307398"/>
                    <a:pt x="1673106" y="1338162"/>
                    <a:pt x="1650424" y="1360845"/>
                  </a:cubicBezTo>
                  <a:cubicBezTo>
                    <a:pt x="1627742" y="1383527"/>
                    <a:pt x="1596978" y="1396270"/>
                    <a:pt x="1564900" y="1396270"/>
                  </a:cubicBezTo>
                  <a:lnTo>
                    <a:pt x="120949" y="1396270"/>
                  </a:lnTo>
                  <a:cubicBezTo>
                    <a:pt x="88872" y="1396270"/>
                    <a:pt x="58108" y="1383527"/>
                    <a:pt x="35425" y="1360845"/>
                  </a:cubicBezTo>
                  <a:cubicBezTo>
                    <a:pt x="12743" y="1338162"/>
                    <a:pt x="0" y="1307398"/>
                    <a:pt x="0" y="1275321"/>
                  </a:cubicBezTo>
                  <a:lnTo>
                    <a:pt x="0" y="120949"/>
                  </a:lnTo>
                  <a:cubicBezTo>
                    <a:pt x="0" y="88872"/>
                    <a:pt x="12743" y="58108"/>
                    <a:pt x="35425" y="35425"/>
                  </a:cubicBezTo>
                  <a:cubicBezTo>
                    <a:pt x="58108" y="12743"/>
                    <a:pt x="88872" y="0"/>
                    <a:pt x="120949" y="0"/>
                  </a:cubicBezTo>
                  <a:close/>
                </a:path>
              </a:pathLst>
            </a:custGeom>
            <a:gradFill rotWithShape="1">
              <a:gsLst>
                <a:gs pos="0">
                  <a:srgbClr val="0D678E">
                    <a:alpha val="100000"/>
                  </a:srgbClr>
                </a:gs>
                <a:gs pos="100000">
                  <a:srgbClr val="011D2A">
                    <a:alpha val="100000"/>
                  </a:srgbClr>
                </a:gs>
              </a:gsLst>
              <a:lin ang="0"/>
            </a:gradFill>
            <a:ln cap="rnd">
              <a:noFill/>
              <a:prstDash val="solid"/>
              <a:round/>
            </a:ln>
          </p:spPr>
          <p:txBody>
            <a:bodyPr/>
            <a:lstStyle/>
            <a:p>
              <a:endParaRPr lang="en-ID"/>
            </a:p>
          </p:txBody>
        </p:sp>
        <p:sp>
          <p:nvSpPr>
            <p:cNvPr id="4" name="TextBox 4"/>
            <p:cNvSpPr txBox="1"/>
            <p:nvPr/>
          </p:nvSpPr>
          <p:spPr>
            <a:xfrm>
              <a:off x="0" y="-47625"/>
              <a:ext cx="1685849" cy="1443895"/>
            </a:xfrm>
            <a:prstGeom prst="rect">
              <a:avLst/>
            </a:prstGeom>
          </p:spPr>
          <p:txBody>
            <a:bodyPr lIns="50800" tIns="50800" rIns="50800" bIns="50800" rtlCol="0" anchor="ctr"/>
            <a:lstStyle/>
            <a:p>
              <a:pPr marL="0" lvl="0" indent="0" algn="ctr">
                <a:lnSpc>
                  <a:spcPts val="2538"/>
                </a:lnSpc>
                <a:spcBef>
                  <a:spcPct val="0"/>
                </a:spcBef>
              </a:pPr>
              <a:endParaRPr/>
            </a:p>
          </p:txBody>
        </p:sp>
      </p:grpSp>
      <p:sp>
        <p:nvSpPr>
          <p:cNvPr id="5" name="AutoShape 5"/>
          <p:cNvSpPr/>
          <p:nvPr/>
        </p:nvSpPr>
        <p:spPr>
          <a:xfrm flipH="1" flipV="1">
            <a:off x="1330974" y="3014136"/>
            <a:ext cx="0" cy="7010472"/>
          </a:xfrm>
          <a:prstGeom prst="line">
            <a:avLst/>
          </a:prstGeom>
          <a:ln w="28575" cap="flat">
            <a:solidFill>
              <a:srgbClr val="FFFFFF"/>
            </a:solidFill>
            <a:prstDash val="solid"/>
            <a:headEnd type="none" w="sm" len="sm"/>
            <a:tailEnd type="none" w="sm" len="sm"/>
          </a:ln>
        </p:spPr>
        <p:txBody>
          <a:bodyPr/>
          <a:lstStyle/>
          <a:p>
            <a:endParaRPr lang="en-ID"/>
          </a:p>
        </p:txBody>
      </p:sp>
      <p:grpSp>
        <p:nvGrpSpPr>
          <p:cNvPr id="6" name="Group 6"/>
          <p:cNvGrpSpPr/>
          <p:nvPr/>
        </p:nvGrpSpPr>
        <p:grpSpPr>
          <a:xfrm>
            <a:off x="1028700" y="2527874"/>
            <a:ext cx="604549" cy="604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6E96"/>
            </a:solidFill>
          </p:spPr>
          <p:txBody>
            <a:bodyPr/>
            <a:lstStyle/>
            <a:p>
              <a:endParaRPr lang="en-ID"/>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538"/>
                </a:lnSpc>
              </a:pPr>
              <a:endParaRPr/>
            </a:p>
          </p:txBody>
        </p:sp>
      </p:grpSp>
      <p:grpSp>
        <p:nvGrpSpPr>
          <p:cNvPr id="9" name="Group 9"/>
          <p:cNvGrpSpPr/>
          <p:nvPr/>
        </p:nvGrpSpPr>
        <p:grpSpPr>
          <a:xfrm>
            <a:off x="1028700" y="4365454"/>
            <a:ext cx="604549" cy="60454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6E96"/>
            </a:solidFill>
          </p:spPr>
          <p:txBody>
            <a:bodyPr/>
            <a:lstStyle/>
            <a:p>
              <a:endParaRPr lang="en-ID"/>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538"/>
                </a:lnSpc>
              </a:pPr>
              <a:endParaRPr/>
            </a:p>
          </p:txBody>
        </p:sp>
      </p:grpSp>
      <p:grpSp>
        <p:nvGrpSpPr>
          <p:cNvPr id="12" name="Group 12"/>
          <p:cNvGrpSpPr/>
          <p:nvPr/>
        </p:nvGrpSpPr>
        <p:grpSpPr>
          <a:xfrm>
            <a:off x="1028700" y="6203033"/>
            <a:ext cx="604549" cy="6045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6E96"/>
            </a:solidFill>
          </p:spPr>
          <p:txBody>
            <a:bodyPr/>
            <a:lstStyle/>
            <a:p>
              <a:endParaRPr lang="en-ID"/>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538"/>
                </a:lnSpc>
              </a:pPr>
              <a:endParaRPr/>
            </a:p>
          </p:txBody>
        </p:sp>
      </p:grpSp>
      <p:grpSp>
        <p:nvGrpSpPr>
          <p:cNvPr id="15" name="Group 15"/>
          <p:cNvGrpSpPr/>
          <p:nvPr/>
        </p:nvGrpSpPr>
        <p:grpSpPr>
          <a:xfrm>
            <a:off x="9986819" y="2668716"/>
            <a:ext cx="8301181" cy="5882449"/>
            <a:chOff x="0" y="0"/>
            <a:chExt cx="797964" cy="565459"/>
          </a:xfrm>
        </p:grpSpPr>
        <p:sp>
          <p:nvSpPr>
            <p:cNvPr id="16" name="Freeform 16"/>
            <p:cNvSpPr/>
            <p:nvPr/>
          </p:nvSpPr>
          <p:spPr>
            <a:xfrm>
              <a:off x="0" y="0"/>
              <a:ext cx="797964" cy="565459"/>
            </a:xfrm>
            <a:custGeom>
              <a:avLst/>
              <a:gdLst/>
              <a:ahLst/>
              <a:cxnLst/>
              <a:rect l="l" t="t" r="r" b="b"/>
              <a:pathLst>
                <a:path w="797964" h="565459">
                  <a:moveTo>
                    <a:pt x="69947" y="0"/>
                  </a:moveTo>
                  <a:lnTo>
                    <a:pt x="728017" y="0"/>
                  </a:lnTo>
                  <a:cubicBezTo>
                    <a:pt x="766647" y="0"/>
                    <a:pt x="797964" y="31316"/>
                    <a:pt x="797964" y="69947"/>
                  </a:cubicBezTo>
                  <a:lnTo>
                    <a:pt x="797964" y="495512"/>
                  </a:lnTo>
                  <a:cubicBezTo>
                    <a:pt x="797964" y="534143"/>
                    <a:pt x="766647" y="565459"/>
                    <a:pt x="728017" y="565459"/>
                  </a:cubicBezTo>
                  <a:lnTo>
                    <a:pt x="69947" y="565459"/>
                  </a:lnTo>
                  <a:cubicBezTo>
                    <a:pt x="31316" y="565459"/>
                    <a:pt x="0" y="534143"/>
                    <a:pt x="0" y="495512"/>
                  </a:cubicBezTo>
                  <a:lnTo>
                    <a:pt x="0" y="69947"/>
                  </a:lnTo>
                  <a:cubicBezTo>
                    <a:pt x="0" y="31316"/>
                    <a:pt x="31316" y="0"/>
                    <a:pt x="69947" y="0"/>
                  </a:cubicBezTo>
                  <a:close/>
                </a:path>
              </a:pathLst>
            </a:custGeom>
            <a:blipFill>
              <a:blip r:embed="rId2"/>
              <a:stretch>
                <a:fillRect t="-114" b="-114"/>
              </a:stretch>
            </a:blipFill>
          </p:spPr>
          <p:txBody>
            <a:bodyPr/>
            <a:lstStyle/>
            <a:p>
              <a:endParaRPr lang="en-ID"/>
            </a:p>
          </p:txBody>
        </p:sp>
      </p:grpSp>
      <p:sp>
        <p:nvSpPr>
          <p:cNvPr id="17" name="TextBox 17"/>
          <p:cNvSpPr txBox="1"/>
          <p:nvPr/>
        </p:nvSpPr>
        <p:spPr>
          <a:xfrm>
            <a:off x="822697" y="149893"/>
            <a:ext cx="10192236" cy="1520467"/>
          </a:xfrm>
          <a:prstGeom prst="rect">
            <a:avLst/>
          </a:prstGeom>
        </p:spPr>
        <p:txBody>
          <a:bodyPr lIns="0" tIns="0" rIns="0" bIns="0" rtlCol="0" anchor="t">
            <a:spAutoFit/>
          </a:bodyPr>
          <a:lstStyle/>
          <a:p>
            <a:pPr marL="0" lvl="0" indent="0" algn="l">
              <a:lnSpc>
                <a:spcPts val="6080"/>
              </a:lnSpc>
              <a:spcBef>
                <a:spcPct val="0"/>
              </a:spcBef>
            </a:pPr>
            <a:r>
              <a:rPr lang="en-US" sz="4606" b="1" spc="32">
                <a:solidFill>
                  <a:srgbClr val="FFFFFF"/>
                </a:solidFill>
                <a:latin typeface="Tomorrow Bold"/>
                <a:ea typeface="Tomorrow Bold"/>
                <a:cs typeface="Tomorrow Bold"/>
                <a:sym typeface="Tomorrow Bold"/>
              </a:rPr>
              <a:t>PHÂN TÍCH GIÁ TRỊ CỐT LÕI CỦA SẢN PHẨM DELL LATITUDE 5430</a:t>
            </a:r>
          </a:p>
        </p:txBody>
      </p:sp>
      <p:sp>
        <p:nvSpPr>
          <p:cNvPr id="18" name="TextBox 18"/>
          <p:cNvSpPr txBox="1"/>
          <p:nvPr/>
        </p:nvSpPr>
        <p:spPr>
          <a:xfrm>
            <a:off x="1121758" y="2697291"/>
            <a:ext cx="418433" cy="316845"/>
          </a:xfrm>
          <a:prstGeom prst="rect">
            <a:avLst/>
          </a:prstGeom>
        </p:spPr>
        <p:txBody>
          <a:bodyPr lIns="0" tIns="0" rIns="0" bIns="0" rtlCol="0" anchor="t">
            <a:spAutoFit/>
          </a:bodyPr>
          <a:lstStyle/>
          <a:p>
            <a:pPr algn="ctr">
              <a:lnSpc>
                <a:spcPts val="2421"/>
              </a:lnSpc>
            </a:pPr>
            <a:r>
              <a:rPr lang="en-US" sz="2284" b="1">
                <a:solidFill>
                  <a:srgbClr val="FFFFFF"/>
                </a:solidFill>
                <a:latin typeface="Montserrat Semi-Bold"/>
                <a:ea typeface="Montserrat Semi-Bold"/>
                <a:cs typeface="Montserrat Semi-Bold"/>
                <a:sym typeface="Montserrat Semi-Bold"/>
              </a:rPr>
              <a:t>1</a:t>
            </a:r>
          </a:p>
        </p:txBody>
      </p:sp>
      <p:sp>
        <p:nvSpPr>
          <p:cNvPr id="19" name="TextBox 19"/>
          <p:cNvSpPr txBox="1"/>
          <p:nvPr/>
        </p:nvSpPr>
        <p:spPr>
          <a:xfrm>
            <a:off x="1121758" y="4534870"/>
            <a:ext cx="418433" cy="316845"/>
          </a:xfrm>
          <a:prstGeom prst="rect">
            <a:avLst/>
          </a:prstGeom>
        </p:spPr>
        <p:txBody>
          <a:bodyPr lIns="0" tIns="0" rIns="0" bIns="0" rtlCol="0" anchor="t">
            <a:spAutoFit/>
          </a:bodyPr>
          <a:lstStyle/>
          <a:p>
            <a:pPr algn="ctr">
              <a:lnSpc>
                <a:spcPts val="2421"/>
              </a:lnSpc>
            </a:pPr>
            <a:r>
              <a:rPr lang="en-US" sz="2284" b="1">
                <a:solidFill>
                  <a:srgbClr val="FFFFFF"/>
                </a:solidFill>
                <a:latin typeface="Montserrat Bold"/>
                <a:ea typeface="Montserrat Bold"/>
                <a:cs typeface="Montserrat Bold"/>
                <a:sym typeface="Montserrat Bold"/>
              </a:rPr>
              <a:t>2</a:t>
            </a:r>
          </a:p>
        </p:txBody>
      </p:sp>
      <p:sp>
        <p:nvSpPr>
          <p:cNvPr id="20" name="TextBox 20"/>
          <p:cNvSpPr txBox="1"/>
          <p:nvPr/>
        </p:nvSpPr>
        <p:spPr>
          <a:xfrm>
            <a:off x="1121758" y="6372450"/>
            <a:ext cx="418433" cy="316845"/>
          </a:xfrm>
          <a:prstGeom prst="rect">
            <a:avLst/>
          </a:prstGeom>
        </p:spPr>
        <p:txBody>
          <a:bodyPr lIns="0" tIns="0" rIns="0" bIns="0" rtlCol="0" anchor="t">
            <a:spAutoFit/>
          </a:bodyPr>
          <a:lstStyle/>
          <a:p>
            <a:pPr algn="ctr">
              <a:lnSpc>
                <a:spcPts val="2421"/>
              </a:lnSpc>
            </a:pPr>
            <a:r>
              <a:rPr lang="en-US" sz="2284" b="1">
                <a:solidFill>
                  <a:srgbClr val="FFFFFF"/>
                </a:solidFill>
                <a:latin typeface="Montserrat Semi-Bold"/>
                <a:ea typeface="Montserrat Semi-Bold"/>
                <a:cs typeface="Montserrat Semi-Bold"/>
                <a:sym typeface="Montserrat Semi-Bold"/>
              </a:rPr>
              <a:t>3</a:t>
            </a:r>
          </a:p>
        </p:txBody>
      </p:sp>
      <p:grpSp>
        <p:nvGrpSpPr>
          <p:cNvPr id="21" name="Group 21"/>
          <p:cNvGrpSpPr/>
          <p:nvPr/>
        </p:nvGrpSpPr>
        <p:grpSpPr>
          <a:xfrm>
            <a:off x="1028700" y="8036307"/>
            <a:ext cx="604549" cy="60454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6E96"/>
            </a:solidFill>
          </p:spPr>
          <p:txBody>
            <a:bodyPr/>
            <a:lstStyle/>
            <a:p>
              <a:endParaRPr lang="en-ID"/>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538"/>
                </a:lnSpc>
              </a:pPr>
              <a:endParaRPr/>
            </a:p>
          </p:txBody>
        </p:sp>
      </p:grpSp>
      <p:sp>
        <p:nvSpPr>
          <p:cNvPr id="24" name="TextBox 24"/>
          <p:cNvSpPr txBox="1"/>
          <p:nvPr/>
        </p:nvSpPr>
        <p:spPr>
          <a:xfrm>
            <a:off x="1121758" y="8188707"/>
            <a:ext cx="418433" cy="621645"/>
          </a:xfrm>
          <a:prstGeom prst="rect">
            <a:avLst/>
          </a:prstGeom>
        </p:spPr>
        <p:txBody>
          <a:bodyPr lIns="0" tIns="0" rIns="0" bIns="0" rtlCol="0" anchor="t">
            <a:spAutoFit/>
          </a:bodyPr>
          <a:lstStyle/>
          <a:p>
            <a:pPr algn="ctr">
              <a:lnSpc>
                <a:spcPts val="2421"/>
              </a:lnSpc>
            </a:pPr>
            <a:r>
              <a:rPr lang="en-US" sz="2284" b="1">
                <a:solidFill>
                  <a:srgbClr val="FFFFFF"/>
                </a:solidFill>
                <a:latin typeface="Montserrat Semi-Bold"/>
                <a:ea typeface="Montserrat Semi-Bold"/>
                <a:cs typeface="Montserrat Semi-Bold"/>
                <a:sym typeface="Montserrat Semi-Bold"/>
              </a:rPr>
              <a:t>4</a:t>
            </a:r>
          </a:p>
          <a:p>
            <a:pPr algn="ctr">
              <a:lnSpc>
                <a:spcPts val="2421"/>
              </a:lnSpc>
            </a:pPr>
            <a:endParaRPr lang="en-US" sz="2284" b="1">
              <a:solidFill>
                <a:srgbClr val="FFFFFF"/>
              </a:solidFill>
              <a:latin typeface="Montserrat Semi-Bold"/>
              <a:ea typeface="Montserrat Semi-Bold"/>
              <a:cs typeface="Montserrat Semi-Bold"/>
              <a:sym typeface="Montserrat Semi-Bold"/>
            </a:endParaRPr>
          </a:p>
        </p:txBody>
      </p:sp>
      <p:sp>
        <p:nvSpPr>
          <p:cNvPr id="25" name="TextBox 25"/>
          <p:cNvSpPr txBox="1"/>
          <p:nvPr/>
        </p:nvSpPr>
        <p:spPr>
          <a:xfrm>
            <a:off x="1853941" y="2621091"/>
            <a:ext cx="8132877" cy="1002325"/>
          </a:xfrm>
          <a:prstGeom prst="rect">
            <a:avLst/>
          </a:prstGeom>
        </p:spPr>
        <p:txBody>
          <a:bodyPr lIns="0" tIns="0" rIns="0" bIns="0" rtlCol="0" anchor="t">
            <a:spAutoFit/>
          </a:bodyPr>
          <a:lstStyle/>
          <a:p>
            <a:pPr algn="just">
              <a:lnSpc>
                <a:spcPts val="4078"/>
              </a:lnSpc>
              <a:spcBef>
                <a:spcPct val="0"/>
              </a:spcBef>
            </a:pPr>
            <a:r>
              <a:rPr lang="en-US" sz="2913">
                <a:solidFill>
                  <a:srgbClr val="FFFFFF"/>
                </a:solidFill>
                <a:latin typeface="Montserrat"/>
                <a:ea typeface="Montserrat"/>
                <a:cs typeface="Montserrat"/>
                <a:sym typeface="Montserrat"/>
              </a:rPr>
              <a:t>Máy được trang bị sẵn camera và cần gạt tích hợp</a:t>
            </a:r>
          </a:p>
        </p:txBody>
      </p:sp>
      <p:sp>
        <p:nvSpPr>
          <p:cNvPr id="26" name="TextBox 26"/>
          <p:cNvSpPr txBox="1"/>
          <p:nvPr/>
        </p:nvSpPr>
        <p:spPr>
          <a:xfrm>
            <a:off x="1869225" y="4485971"/>
            <a:ext cx="8459266" cy="487975"/>
          </a:xfrm>
          <a:prstGeom prst="rect">
            <a:avLst/>
          </a:prstGeom>
        </p:spPr>
        <p:txBody>
          <a:bodyPr lIns="0" tIns="0" rIns="0" bIns="0" rtlCol="0" anchor="t">
            <a:spAutoFit/>
          </a:bodyPr>
          <a:lstStyle/>
          <a:p>
            <a:pPr algn="just">
              <a:lnSpc>
                <a:spcPts val="4078"/>
              </a:lnSpc>
              <a:spcBef>
                <a:spcPct val="0"/>
              </a:spcBef>
            </a:pPr>
            <a:r>
              <a:rPr lang="en-US" sz="2913">
                <a:solidFill>
                  <a:srgbClr val="FFFFFF"/>
                </a:solidFill>
                <a:latin typeface="Montserrat"/>
                <a:ea typeface="Montserrat"/>
                <a:cs typeface="Montserrat"/>
                <a:sym typeface="Montserrat"/>
              </a:rPr>
              <a:t>Toàn bộ máy đều làm từ nhựa: 1.36 kg</a:t>
            </a:r>
          </a:p>
        </p:txBody>
      </p:sp>
      <p:sp>
        <p:nvSpPr>
          <p:cNvPr id="27" name="TextBox 27"/>
          <p:cNvSpPr txBox="1"/>
          <p:nvPr/>
        </p:nvSpPr>
        <p:spPr>
          <a:xfrm>
            <a:off x="1842799" y="6020503"/>
            <a:ext cx="8459266" cy="1516675"/>
          </a:xfrm>
          <a:prstGeom prst="rect">
            <a:avLst/>
          </a:prstGeom>
        </p:spPr>
        <p:txBody>
          <a:bodyPr lIns="0" tIns="0" rIns="0" bIns="0" rtlCol="0" anchor="t">
            <a:spAutoFit/>
          </a:bodyPr>
          <a:lstStyle/>
          <a:p>
            <a:pPr algn="just">
              <a:lnSpc>
                <a:spcPts val="4078"/>
              </a:lnSpc>
              <a:spcBef>
                <a:spcPct val="0"/>
              </a:spcBef>
            </a:pPr>
            <a:r>
              <a:rPr lang="en-US" sz="2913" b="1">
                <a:solidFill>
                  <a:srgbClr val="FFFFFF"/>
                </a:solidFill>
                <a:latin typeface="Montserrat Bold"/>
                <a:ea typeface="Montserrat Bold"/>
                <a:cs typeface="Montserrat Bold"/>
                <a:sym typeface="Montserrat Bold"/>
              </a:rPr>
              <a:t>Dell Power Manager</a:t>
            </a:r>
            <a:r>
              <a:rPr lang="en-US" sz="2913">
                <a:solidFill>
                  <a:srgbClr val="FFFFFF"/>
                </a:solidFill>
                <a:latin typeface="Montserrat"/>
                <a:ea typeface="Montserrat"/>
                <a:cs typeface="Montserrat"/>
                <a:sym typeface="Montserrat"/>
              </a:rPr>
              <a:t> cho phép tùy chỉnh 4 mức độ hiệu năng, tùy chỉnh về thời gian sạc, tùy chỉnh và cách sạc pin,...</a:t>
            </a:r>
          </a:p>
        </p:txBody>
      </p:sp>
      <p:sp>
        <p:nvSpPr>
          <p:cNvPr id="28" name="TextBox 28"/>
          <p:cNvSpPr txBox="1"/>
          <p:nvPr/>
        </p:nvSpPr>
        <p:spPr>
          <a:xfrm>
            <a:off x="1842799" y="8082468"/>
            <a:ext cx="8459266" cy="1516675"/>
          </a:xfrm>
          <a:prstGeom prst="rect">
            <a:avLst/>
          </a:prstGeom>
        </p:spPr>
        <p:txBody>
          <a:bodyPr lIns="0" tIns="0" rIns="0" bIns="0" rtlCol="0" anchor="t">
            <a:spAutoFit/>
          </a:bodyPr>
          <a:lstStyle/>
          <a:p>
            <a:pPr algn="just">
              <a:lnSpc>
                <a:spcPts val="4078"/>
              </a:lnSpc>
              <a:spcBef>
                <a:spcPct val="0"/>
              </a:spcBef>
            </a:pPr>
            <a:r>
              <a:rPr lang="en-US" sz="2913" b="1">
                <a:solidFill>
                  <a:srgbClr val="FFFFFF"/>
                </a:solidFill>
                <a:latin typeface="Montserrat Bold"/>
                <a:ea typeface="Montserrat Bold"/>
                <a:cs typeface="Montserrat Bold"/>
                <a:sym typeface="Montserrat Bold"/>
              </a:rPr>
              <a:t>Dell Optimizer</a:t>
            </a:r>
            <a:r>
              <a:rPr lang="en-US" sz="2913">
                <a:solidFill>
                  <a:srgbClr val="FFFFFF"/>
                </a:solidFill>
                <a:latin typeface="Montserrat"/>
                <a:ea typeface="Montserrat"/>
                <a:cs typeface="Montserrat"/>
                <a:sym typeface="Montserrat"/>
              </a:rPr>
              <a:t> cho phép tùy chỉnh về audio, microphone, về mạng với việc kết nối đến 2 mạng cùng một lúc.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678E">
                <a:alpha val="100000"/>
              </a:srgbClr>
            </a:gs>
            <a:gs pos="100000">
              <a:srgbClr val="011D2A">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5028514" y="5738617"/>
            <a:ext cx="6400959" cy="5301463"/>
            <a:chOff x="0" y="0"/>
            <a:chExt cx="1685849" cy="1396270"/>
          </a:xfrm>
        </p:grpSpPr>
        <p:sp>
          <p:nvSpPr>
            <p:cNvPr id="3" name="Freeform 3"/>
            <p:cNvSpPr/>
            <p:nvPr/>
          </p:nvSpPr>
          <p:spPr>
            <a:xfrm>
              <a:off x="0" y="0"/>
              <a:ext cx="1685849" cy="1396270"/>
            </a:xfrm>
            <a:custGeom>
              <a:avLst/>
              <a:gdLst/>
              <a:ahLst/>
              <a:cxnLst/>
              <a:rect l="l" t="t" r="r" b="b"/>
              <a:pathLst>
                <a:path w="1685849" h="1396270">
                  <a:moveTo>
                    <a:pt x="120949" y="0"/>
                  </a:moveTo>
                  <a:lnTo>
                    <a:pt x="1564900" y="0"/>
                  </a:lnTo>
                  <a:cubicBezTo>
                    <a:pt x="1631698" y="0"/>
                    <a:pt x="1685849" y="54151"/>
                    <a:pt x="1685849" y="120949"/>
                  </a:cubicBezTo>
                  <a:lnTo>
                    <a:pt x="1685849" y="1275321"/>
                  </a:lnTo>
                  <a:cubicBezTo>
                    <a:pt x="1685849" y="1307398"/>
                    <a:pt x="1673106" y="1338162"/>
                    <a:pt x="1650424" y="1360845"/>
                  </a:cubicBezTo>
                  <a:cubicBezTo>
                    <a:pt x="1627742" y="1383527"/>
                    <a:pt x="1596978" y="1396270"/>
                    <a:pt x="1564900" y="1396270"/>
                  </a:cubicBezTo>
                  <a:lnTo>
                    <a:pt x="120949" y="1396270"/>
                  </a:lnTo>
                  <a:cubicBezTo>
                    <a:pt x="88872" y="1396270"/>
                    <a:pt x="58108" y="1383527"/>
                    <a:pt x="35425" y="1360845"/>
                  </a:cubicBezTo>
                  <a:cubicBezTo>
                    <a:pt x="12743" y="1338162"/>
                    <a:pt x="0" y="1307398"/>
                    <a:pt x="0" y="1275321"/>
                  </a:cubicBezTo>
                  <a:lnTo>
                    <a:pt x="0" y="120949"/>
                  </a:lnTo>
                  <a:cubicBezTo>
                    <a:pt x="0" y="88872"/>
                    <a:pt x="12743" y="58108"/>
                    <a:pt x="35425" y="35425"/>
                  </a:cubicBezTo>
                  <a:cubicBezTo>
                    <a:pt x="58108" y="12743"/>
                    <a:pt x="88872" y="0"/>
                    <a:pt x="120949" y="0"/>
                  </a:cubicBezTo>
                  <a:close/>
                </a:path>
              </a:pathLst>
            </a:custGeom>
            <a:gradFill rotWithShape="1">
              <a:gsLst>
                <a:gs pos="0">
                  <a:srgbClr val="0D678E">
                    <a:alpha val="100000"/>
                  </a:srgbClr>
                </a:gs>
                <a:gs pos="100000">
                  <a:srgbClr val="011D2A">
                    <a:alpha val="100000"/>
                  </a:srgbClr>
                </a:gs>
              </a:gsLst>
              <a:lin ang="0"/>
            </a:gradFill>
            <a:ln cap="rnd">
              <a:noFill/>
              <a:prstDash val="solid"/>
              <a:round/>
            </a:ln>
          </p:spPr>
          <p:txBody>
            <a:bodyPr/>
            <a:lstStyle/>
            <a:p>
              <a:endParaRPr lang="en-ID"/>
            </a:p>
          </p:txBody>
        </p:sp>
        <p:sp>
          <p:nvSpPr>
            <p:cNvPr id="4" name="TextBox 4"/>
            <p:cNvSpPr txBox="1"/>
            <p:nvPr/>
          </p:nvSpPr>
          <p:spPr>
            <a:xfrm>
              <a:off x="0" y="-47625"/>
              <a:ext cx="1685849" cy="1443895"/>
            </a:xfrm>
            <a:prstGeom prst="rect">
              <a:avLst/>
            </a:prstGeom>
          </p:spPr>
          <p:txBody>
            <a:bodyPr lIns="50800" tIns="50800" rIns="50800" bIns="50800" rtlCol="0" anchor="ctr"/>
            <a:lstStyle/>
            <a:p>
              <a:pPr marL="0" lvl="0" indent="0" algn="ctr">
                <a:lnSpc>
                  <a:spcPts val="2538"/>
                </a:lnSpc>
                <a:spcBef>
                  <a:spcPct val="0"/>
                </a:spcBef>
              </a:pPr>
              <a:endParaRPr/>
            </a:p>
          </p:txBody>
        </p:sp>
      </p:grpSp>
      <p:grpSp>
        <p:nvGrpSpPr>
          <p:cNvPr id="5" name="Group 5"/>
          <p:cNvGrpSpPr/>
          <p:nvPr/>
        </p:nvGrpSpPr>
        <p:grpSpPr>
          <a:xfrm>
            <a:off x="15236014" y="9258300"/>
            <a:ext cx="254687" cy="2546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8" name="Group 8"/>
          <p:cNvGrpSpPr/>
          <p:nvPr/>
        </p:nvGrpSpPr>
        <p:grpSpPr>
          <a:xfrm>
            <a:off x="15688138" y="9258300"/>
            <a:ext cx="254687" cy="2546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1" name="Group 11"/>
          <p:cNvGrpSpPr/>
          <p:nvPr/>
        </p:nvGrpSpPr>
        <p:grpSpPr>
          <a:xfrm>
            <a:off x="16140263" y="9258300"/>
            <a:ext cx="254687" cy="2546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ID"/>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4" name="Group 14"/>
          <p:cNvGrpSpPr/>
          <p:nvPr/>
        </p:nvGrpSpPr>
        <p:grpSpPr>
          <a:xfrm>
            <a:off x="16592387" y="9258300"/>
            <a:ext cx="254687" cy="2546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ID"/>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sp>
        <p:nvSpPr>
          <p:cNvPr id="17" name="AutoShape 17"/>
          <p:cNvSpPr/>
          <p:nvPr/>
        </p:nvSpPr>
        <p:spPr>
          <a:xfrm flipH="1" flipV="1">
            <a:off x="1552107" y="4029359"/>
            <a:ext cx="0" cy="4436416"/>
          </a:xfrm>
          <a:prstGeom prst="line">
            <a:avLst/>
          </a:prstGeom>
          <a:ln w="28575" cap="flat">
            <a:solidFill>
              <a:srgbClr val="FFFFFF"/>
            </a:solidFill>
            <a:prstDash val="solid"/>
            <a:headEnd type="none" w="sm" len="sm"/>
            <a:tailEnd type="none" w="sm" len="sm"/>
          </a:ln>
        </p:spPr>
        <p:txBody>
          <a:bodyPr/>
          <a:lstStyle/>
          <a:p>
            <a:endParaRPr lang="en-ID"/>
          </a:p>
        </p:txBody>
      </p:sp>
      <p:grpSp>
        <p:nvGrpSpPr>
          <p:cNvPr id="18" name="Group 18"/>
          <p:cNvGrpSpPr/>
          <p:nvPr/>
        </p:nvGrpSpPr>
        <p:grpSpPr>
          <a:xfrm>
            <a:off x="1028700" y="3435401"/>
            <a:ext cx="1046815" cy="604549"/>
            <a:chOff x="0" y="0"/>
            <a:chExt cx="1407416" cy="812800"/>
          </a:xfrm>
        </p:grpSpPr>
        <p:sp>
          <p:nvSpPr>
            <p:cNvPr id="19" name="Freeform 19"/>
            <p:cNvSpPr/>
            <p:nvPr/>
          </p:nvSpPr>
          <p:spPr>
            <a:xfrm>
              <a:off x="0" y="0"/>
              <a:ext cx="1407416" cy="812800"/>
            </a:xfrm>
            <a:custGeom>
              <a:avLst/>
              <a:gdLst/>
              <a:ahLst/>
              <a:cxnLst/>
              <a:rect l="l" t="t" r="r" b="b"/>
              <a:pathLst>
                <a:path w="1407416" h="812800">
                  <a:moveTo>
                    <a:pt x="703708" y="0"/>
                  </a:moveTo>
                  <a:cubicBezTo>
                    <a:pt x="315061" y="0"/>
                    <a:pt x="0" y="181951"/>
                    <a:pt x="0" y="406400"/>
                  </a:cubicBezTo>
                  <a:cubicBezTo>
                    <a:pt x="0" y="630849"/>
                    <a:pt x="315061" y="812800"/>
                    <a:pt x="703708" y="812800"/>
                  </a:cubicBezTo>
                  <a:cubicBezTo>
                    <a:pt x="1092355" y="812800"/>
                    <a:pt x="1407416" y="630849"/>
                    <a:pt x="1407416" y="406400"/>
                  </a:cubicBezTo>
                  <a:cubicBezTo>
                    <a:pt x="1407416" y="181951"/>
                    <a:pt x="1092355" y="0"/>
                    <a:pt x="703708" y="0"/>
                  </a:cubicBezTo>
                  <a:close/>
                </a:path>
              </a:pathLst>
            </a:custGeom>
            <a:solidFill>
              <a:srgbClr val="166E96"/>
            </a:solidFill>
          </p:spPr>
          <p:txBody>
            <a:bodyPr/>
            <a:lstStyle/>
            <a:p>
              <a:endParaRPr lang="en-ID"/>
            </a:p>
          </p:txBody>
        </p:sp>
        <p:sp>
          <p:nvSpPr>
            <p:cNvPr id="20" name="TextBox 20"/>
            <p:cNvSpPr txBox="1"/>
            <p:nvPr/>
          </p:nvSpPr>
          <p:spPr>
            <a:xfrm>
              <a:off x="131945" y="19050"/>
              <a:ext cx="1143525" cy="717550"/>
            </a:xfrm>
            <a:prstGeom prst="rect">
              <a:avLst/>
            </a:prstGeom>
          </p:spPr>
          <p:txBody>
            <a:bodyPr lIns="50800" tIns="50800" rIns="50800" bIns="50800" rtlCol="0" anchor="ctr"/>
            <a:lstStyle/>
            <a:p>
              <a:pPr algn="ctr">
                <a:lnSpc>
                  <a:spcPts val="3518"/>
                </a:lnSpc>
              </a:pPr>
              <a:endParaRPr/>
            </a:p>
          </p:txBody>
        </p:sp>
      </p:grpSp>
      <p:grpSp>
        <p:nvGrpSpPr>
          <p:cNvPr id="21" name="Group 21"/>
          <p:cNvGrpSpPr/>
          <p:nvPr/>
        </p:nvGrpSpPr>
        <p:grpSpPr>
          <a:xfrm>
            <a:off x="1028700" y="5272981"/>
            <a:ext cx="1046815" cy="604549"/>
            <a:chOff x="0" y="0"/>
            <a:chExt cx="1407416" cy="812800"/>
          </a:xfrm>
        </p:grpSpPr>
        <p:sp>
          <p:nvSpPr>
            <p:cNvPr id="22" name="Freeform 22"/>
            <p:cNvSpPr/>
            <p:nvPr/>
          </p:nvSpPr>
          <p:spPr>
            <a:xfrm>
              <a:off x="0" y="0"/>
              <a:ext cx="1407416" cy="812800"/>
            </a:xfrm>
            <a:custGeom>
              <a:avLst/>
              <a:gdLst/>
              <a:ahLst/>
              <a:cxnLst/>
              <a:rect l="l" t="t" r="r" b="b"/>
              <a:pathLst>
                <a:path w="1407416" h="812800">
                  <a:moveTo>
                    <a:pt x="703708" y="0"/>
                  </a:moveTo>
                  <a:cubicBezTo>
                    <a:pt x="315061" y="0"/>
                    <a:pt x="0" y="181951"/>
                    <a:pt x="0" y="406400"/>
                  </a:cubicBezTo>
                  <a:cubicBezTo>
                    <a:pt x="0" y="630849"/>
                    <a:pt x="315061" y="812800"/>
                    <a:pt x="703708" y="812800"/>
                  </a:cubicBezTo>
                  <a:cubicBezTo>
                    <a:pt x="1092355" y="812800"/>
                    <a:pt x="1407416" y="630849"/>
                    <a:pt x="1407416" y="406400"/>
                  </a:cubicBezTo>
                  <a:cubicBezTo>
                    <a:pt x="1407416" y="181951"/>
                    <a:pt x="1092355" y="0"/>
                    <a:pt x="703708" y="0"/>
                  </a:cubicBezTo>
                  <a:close/>
                </a:path>
              </a:pathLst>
            </a:custGeom>
            <a:solidFill>
              <a:srgbClr val="166E96"/>
            </a:solidFill>
          </p:spPr>
          <p:txBody>
            <a:bodyPr/>
            <a:lstStyle/>
            <a:p>
              <a:endParaRPr lang="en-ID"/>
            </a:p>
          </p:txBody>
        </p:sp>
        <p:sp>
          <p:nvSpPr>
            <p:cNvPr id="23" name="TextBox 23"/>
            <p:cNvSpPr txBox="1"/>
            <p:nvPr/>
          </p:nvSpPr>
          <p:spPr>
            <a:xfrm>
              <a:off x="131945" y="19050"/>
              <a:ext cx="1143525" cy="717550"/>
            </a:xfrm>
            <a:prstGeom prst="rect">
              <a:avLst/>
            </a:prstGeom>
          </p:spPr>
          <p:txBody>
            <a:bodyPr lIns="50800" tIns="50800" rIns="50800" bIns="50800" rtlCol="0" anchor="ctr"/>
            <a:lstStyle/>
            <a:p>
              <a:pPr algn="ctr">
                <a:lnSpc>
                  <a:spcPts val="3518"/>
                </a:lnSpc>
              </a:pPr>
              <a:endParaRPr/>
            </a:p>
          </p:txBody>
        </p:sp>
      </p:grpSp>
      <p:grpSp>
        <p:nvGrpSpPr>
          <p:cNvPr id="24" name="Group 24"/>
          <p:cNvGrpSpPr/>
          <p:nvPr/>
        </p:nvGrpSpPr>
        <p:grpSpPr>
          <a:xfrm>
            <a:off x="1028700" y="7110560"/>
            <a:ext cx="1046815" cy="604549"/>
            <a:chOff x="0" y="0"/>
            <a:chExt cx="1407416" cy="812800"/>
          </a:xfrm>
        </p:grpSpPr>
        <p:sp>
          <p:nvSpPr>
            <p:cNvPr id="25" name="Freeform 25"/>
            <p:cNvSpPr/>
            <p:nvPr/>
          </p:nvSpPr>
          <p:spPr>
            <a:xfrm>
              <a:off x="0" y="0"/>
              <a:ext cx="1407416" cy="812800"/>
            </a:xfrm>
            <a:custGeom>
              <a:avLst/>
              <a:gdLst/>
              <a:ahLst/>
              <a:cxnLst/>
              <a:rect l="l" t="t" r="r" b="b"/>
              <a:pathLst>
                <a:path w="1407416" h="812800">
                  <a:moveTo>
                    <a:pt x="703708" y="0"/>
                  </a:moveTo>
                  <a:cubicBezTo>
                    <a:pt x="315061" y="0"/>
                    <a:pt x="0" y="181951"/>
                    <a:pt x="0" y="406400"/>
                  </a:cubicBezTo>
                  <a:cubicBezTo>
                    <a:pt x="0" y="630849"/>
                    <a:pt x="315061" y="812800"/>
                    <a:pt x="703708" y="812800"/>
                  </a:cubicBezTo>
                  <a:cubicBezTo>
                    <a:pt x="1092355" y="812800"/>
                    <a:pt x="1407416" y="630849"/>
                    <a:pt x="1407416" y="406400"/>
                  </a:cubicBezTo>
                  <a:cubicBezTo>
                    <a:pt x="1407416" y="181951"/>
                    <a:pt x="1092355" y="0"/>
                    <a:pt x="703708" y="0"/>
                  </a:cubicBezTo>
                  <a:close/>
                </a:path>
              </a:pathLst>
            </a:custGeom>
            <a:solidFill>
              <a:srgbClr val="166E96"/>
            </a:solidFill>
          </p:spPr>
          <p:txBody>
            <a:bodyPr/>
            <a:lstStyle/>
            <a:p>
              <a:endParaRPr lang="en-ID"/>
            </a:p>
          </p:txBody>
        </p:sp>
        <p:sp>
          <p:nvSpPr>
            <p:cNvPr id="26" name="TextBox 26"/>
            <p:cNvSpPr txBox="1"/>
            <p:nvPr/>
          </p:nvSpPr>
          <p:spPr>
            <a:xfrm>
              <a:off x="131945" y="19050"/>
              <a:ext cx="1143525" cy="717550"/>
            </a:xfrm>
            <a:prstGeom prst="rect">
              <a:avLst/>
            </a:prstGeom>
          </p:spPr>
          <p:txBody>
            <a:bodyPr lIns="50800" tIns="50800" rIns="50800" bIns="50800" rtlCol="0" anchor="ctr"/>
            <a:lstStyle/>
            <a:p>
              <a:pPr algn="ctr">
                <a:lnSpc>
                  <a:spcPts val="3518"/>
                </a:lnSpc>
              </a:pPr>
              <a:endParaRPr/>
            </a:p>
          </p:txBody>
        </p:sp>
      </p:grpSp>
      <p:sp>
        <p:nvSpPr>
          <p:cNvPr id="27" name="Freeform 27"/>
          <p:cNvSpPr/>
          <p:nvPr/>
        </p:nvSpPr>
        <p:spPr>
          <a:xfrm>
            <a:off x="11981825" y="2532015"/>
            <a:ext cx="5843145" cy="5481932"/>
          </a:xfrm>
          <a:custGeom>
            <a:avLst/>
            <a:gdLst/>
            <a:ahLst/>
            <a:cxnLst/>
            <a:rect l="l" t="t" r="r" b="b"/>
            <a:pathLst>
              <a:path w="5843145" h="5481932">
                <a:moveTo>
                  <a:pt x="0" y="0"/>
                </a:moveTo>
                <a:lnTo>
                  <a:pt x="5843145" y="0"/>
                </a:lnTo>
                <a:lnTo>
                  <a:pt x="5843145" y="5481932"/>
                </a:lnTo>
                <a:lnTo>
                  <a:pt x="0" y="5481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28" name="TextBox 28"/>
          <p:cNvSpPr txBox="1"/>
          <p:nvPr/>
        </p:nvSpPr>
        <p:spPr>
          <a:xfrm>
            <a:off x="314775" y="388674"/>
            <a:ext cx="11295575" cy="2495447"/>
          </a:xfrm>
          <a:prstGeom prst="rect">
            <a:avLst/>
          </a:prstGeom>
        </p:spPr>
        <p:txBody>
          <a:bodyPr lIns="0" tIns="0" rIns="0" bIns="0" rtlCol="0" anchor="t">
            <a:spAutoFit/>
          </a:bodyPr>
          <a:lstStyle/>
          <a:p>
            <a:pPr algn="l">
              <a:lnSpc>
                <a:spcPts val="6608"/>
              </a:lnSpc>
            </a:pPr>
            <a:r>
              <a:rPr lang="en-US" sz="5006" b="1" spc="35">
                <a:solidFill>
                  <a:srgbClr val="FFFFFF"/>
                </a:solidFill>
                <a:latin typeface="Tomorrow Bold"/>
                <a:ea typeface="Tomorrow Bold"/>
                <a:cs typeface="Tomorrow Bold"/>
                <a:sym typeface="Tomorrow Bold"/>
              </a:rPr>
              <a:t>ĐÁNH GIÁ GIÁ TRỊ CỐT LÕI CỦA SẢN PHẨM DELL LATITUDE 5430 </a:t>
            </a:r>
          </a:p>
          <a:p>
            <a:pPr marL="0" lvl="0" indent="0" algn="l">
              <a:lnSpc>
                <a:spcPts val="6608"/>
              </a:lnSpc>
              <a:spcBef>
                <a:spcPct val="0"/>
              </a:spcBef>
            </a:pPr>
            <a:endParaRPr lang="en-US" sz="5006" b="1" spc="35">
              <a:solidFill>
                <a:srgbClr val="FFFFFF"/>
              </a:solidFill>
              <a:latin typeface="Tomorrow Bold"/>
              <a:ea typeface="Tomorrow Bold"/>
              <a:cs typeface="Tomorrow Bold"/>
              <a:sym typeface="Tomorrow Bold"/>
            </a:endParaRPr>
          </a:p>
        </p:txBody>
      </p:sp>
      <p:sp>
        <p:nvSpPr>
          <p:cNvPr id="29" name="TextBox 29"/>
          <p:cNvSpPr txBox="1"/>
          <p:nvPr/>
        </p:nvSpPr>
        <p:spPr>
          <a:xfrm>
            <a:off x="2463598" y="3483026"/>
            <a:ext cx="7021422" cy="1008487"/>
          </a:xfrm>
          <a:prstGeom prst="rect">
            <a:avLst/>
          </a:prstGeom>
        </p:spPr>
        <p:txBody>
          <a:bodyPr lIns="0" tIns="0" rIns="0" bIns="0" rtlCol="0" anchor="t">
            <a:spAutoFit/>
          </a:bodyPr>
          <a:lstStyle/>
          <a:p>
            <a:pPr algn="l">
              <a:lnSpc>
                <a:spcPts val="3905"/>
              </a:lnSpc>
            </a:pPr>
            <a:r>
              <a:rPr lang="en-US" sz="3684">
                <a:solidFill>
                  <a:srgbClr val="FFFFFF"/>
                </a:solidFill>
                <a:latin typeface="Montserrat"/>
                <a:ea typeface="Montserrat"/>
                <a:cs typeface="Montserrat"/>
                <a:sym typeface="Montserrat"/>
              </a:rPr>
              <a:t>Đáp ứng nhu cầu xử lý dữ liệu nhanh chóng</a:t>
            </a:r>
          </a:p>
        </p:txBody>
      </p:sp>
      <p:sp>
        <p:nvSpPr>
          <p:cNvPr id="30" name="TextBox 30"/>
          <p:cNvSpPr txBox="1"/>
          <p:nvPr/>
        </p:nvSpPr>
        <p:spPr>
          <a:xfrm>
            <a:off x="1189835" y="3614343"/>
            <a:ext cx="724545" cy="415016"/>
          </a:xfrm>
          <a:prstGeom prst="rect">
            <a:avLst/>
          </a:prstGeom>
        </p:spPr>
        <p:txBody>
          <a:bodyPr lIns="0" tIns="0" rIns="0" bIns="0" rtlCol="0" anchor="t">
            <a:spAutoFit/>
          </a:bodyPr>
          <a:lstStyle/>
          <a:p>
            <a:pPr algn="ctr">
              <a:lnSpc>
                <a:spcPts val="3163"/>
              </a:lnSpc>
            </a:pPr>
            <a:r>
              <a:rPr lang="en-US" sz="2984" b="1">
                <a:solidFill>
                  <a:srgbClr val="FFFFFF"/>
                </a:solidFill>
                <a:latin typeface="Montserrat Semi-Bold"/>
                <a:ea typeface="Montserrat Semi-Bold"/>
                <a:cs typeface="Montserrat Semi-Bold"/>
                <a:sym typeface="Montserrat Semi-Bold"/>
              </a:rPr>
              <a:t>1</a:t>
            </a:r>
          </a:p>
        </p:txBody>
      </p:sp>
      <p:sp>
        <p:nvSpPr>
          <p:cNvPr id="31" name="TextBox 31"/>
          <p:cNvSpPr txBox="1"/>
          <p:nvPr/>
        </p:nvSpPr>
        <p:spPr>
          <a:xfrm>
            <a:off x="2463598" y="5320606"/>
            <a:ext cx="7021422" cy="1008487"/>
          </a:xfrm>
          <a:prstGeom prst="rect">
            <a:avLst/>
          </a:prstGeom>
        </p:spPr>
        <p:txBody>
          <a:bodyPr lIns="0" tIns="0" rIns="0" bIns="0" rtlCol="0" anchor="t">
            <a:spAutoFit/>
          </a:bodyPr>
          <a:lstStyle/>
          <a:p>
            <a:pPr algn="l">
              <a:lnSpc>
                <a:spcPts val="3905"/>
              </a:lnSpc>
            </a:pPr>
            <a:r>
              <a:rPr lang="en-US" sz="3684">
                <a:solidFill>
                  <a:srgbClr val="FFFFFF"/>
                </a:solidFill>
                <a:latin typeface="Montserrat"/>
                <a:ea typeface="Montserrat"/>
                <a:cs typeface="Montserrat"/>
                <a:sym typeface="Montserrat"/>
              </a:rPr>
              <a:t>Tích hợp đầy đủ các tiện ích cho dân văn phòng</a:t>
            </a:r>
          </a:p>
        </p:txBody>
      </p:sp>
      <p:sp>
        <p:nvSpPr>
          <p:cNvPr id="32" name="TextBox 32"/>
          <p:cNvSpPr txBox="1"/>
          <p:nvPr/>
        </p:nvSpPr>
        <p:spPr>
          <a:xfrm>
            <a:off x="1189835" y="5451922"/>
            <a:ext cx="724545" cy="415016"/>
          </a:xfrm>
          <a:prstGeom prst="rect">
            <a:avLst/>
          </a:prstGeom>
        </p:spPr>
        <p:txBody>
          <a:bodyPr lIns="0" tIns="0" rIns="0" bIns="0" rtlCol="0" anchor="t">
            <a:spAutoFit/>
          </a:bodyPr>
          <a:lstStyle/>
          <a:p>
            <a:pPr algn="ctr">
              <a:lnSpc>
                <a:spcPts val="3163"/>
              </a:lnSpc>
            </a:pPr>
            <a:r>
              <a:rPr lang="en-US" sz="2984" b="1">
                <a:solidFill>
                  <a:srgbClr val="FFFFFF"/>
                </a:solidFill>
                <a:latin typeface="Montserrat Bold"/>
                <a:ea typeface="Montserrat Bold"/>
                <a:cs typeface="Montserrat Bold"/>
                <a:sym typeface="Montserrat Bold"/>
              </a:rPr>
              <a:t>2</a:t>
            </a:r>
          </a:p>
        </p:txBody>
      </p:sp>
      <p:sp>
        <p:nvSpPr>
          <p:cNvPr id="33" name="TextBox 33"/>
          <p:cNvSpPr txBox="1"/>
          <p:nvPr/>
        </p:nvSpPr>
        <p:spPr>
          <a:xfrm>
            <a:off x="2463598" y="7158185"/>
            <a:ext cx="8636335" cy="1503787"/>
          </a:xfrm>
          <a:prstGeom prst="rect">
            <a:avLst/>
          </a:prstGeom>
        </p:spPr>
        <p:txBody>
          <a:bodyPr lIns="0" tIns="0" rIns="0" bIns="0" rtlCol="0" anchor="t">
            <a:spAutoFit/>
          </a:bodyPr>
          <a:lstStyle/>
          <a:p>
            <a:pPr algn="l">
              <a:lnSpc>
                <a:spcPts val="3905"/>
              </a:lnSpc>
            </a:pPr>
            <a:r>
              <a:rPr lang="en-US" sz="3684">
                <a:solidFill>
                  <a:srgbClr val="FFFFFF"/>
                </a:solidFill>
                <a:latin typeface="Montserrat"/>
                <a:ea typeface="Montserrat"/>
                <a:cs typeface="Montserrat"/>
                <a:sym typeface="Montserrat"/>
              </a:rPr>
              <a:t>Hỗ trợ giải quyết công việc hiệu quả, giúp nâng cao hiệu suât làm việc.</a:t>
            </a:r>
          </a:p>
          <a:p>
            <a:pPr algn="l">
              <a:lnSpc>
                <a:spcPts val="3905"/>
              </a:lnSpc>
            </a:pPr>
            <a:endParaRPr lang="en-US" sz="3684">
              <a:solidFill>
                <a:srgbClr val="FFFFFF"/>
              </a:solidFill>
              <a:latin typeface="Montserrat"/>
              <a:ea typeface="Montserrat"/>
              <a:cs typeface="Montserrat"/>
              <a:sym typeface="Montserrat"/>
            </a:endParaRPr>
          </a:p>
        </p:txBody>
      </p:sp>
      <p:sp>
        <p:nvSpPr>
          <p:cNvPr id="34" name="TextBox 34"/>
          <p:cNvSpPr txBox="1"/>
          <p:nvPr/>
        </p:nvSpPr>
        <p:spPr>
          <a:xfrm>
            <a:off x="1189835" y="7289502"/>
            <a:ext cx="724545" cy="415016"/>
          </a:xfrm>
          <a:prstGeom prst="rect">
            <a:avLst/>
          </a:prstGeom>
        </p:spPr>
        <p:txBody>
          <a:bodyPr lIns="0" tIns="0" rIns="0" bIns="0" rtlCol="0" anchor="t">
            <a:spAutoFit/>
          </a:bodyPr>
          <a:lstStyle/>
          <a:p>
            <a:pPr algn="ctr">
              <a:lnSpc>
                <a:spcPts val="3163"/>
              </a:lnSpc>
            </a:pPr>
            <a:r>
              <a:rPr lang="en-US" sz="2984" b="1">
                <a:solidFill>
                  <a:srgbClr val="FFFFFF"/>
                </a:solidFill>
                <a:latin typeface="Montserrat Semi-Bold"/>
                <a:ea typeface="Montserrat Semi-Bold"/>
                <a:cs typeface="Montserrat Semi-Bold"/>
                <a:sym typeface="Montserrat Semi-Bold"/>
              </a:rPr>
              <a:t>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928</Words>
  <Application>Microsoft Office PowerPoint</Application>
  <PresentationFormat>Custom</PresentationFormat>
  <Paragraphs>119</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Tomorrow Bold</vt:lpstr>
      <vt:lpstr>Calibri</vt:lpstr>
      <vt:lpstr>Montserrat Italics</vt:lpstr>
      <vt:lpstr>Tomorrow</vt:lpstr>
      <vt:lpstr>Poppins Bold</vt:lpstr>
      <vt:lpstr>Montserrat Bold Italics</vt:lpstr>
      <vt:lpstr>Montserrat Bold</vt:lpstr>
      <vt:lpstr>Montserrat Medium</vt:lpstr>
      <vt:lpstr>Arial</vt:lpstr>
      <vt:lpstr>Montserrat Semi-Bold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SẢN PHẨM VÀ THƯƠNG HIỆU</dc:title>
  <dc:creator>acer</dc:creator>
  <cp:lastModifiedBy>Vy Phương</cp:lastModifiedBy>
  <cp:revision>2</cp:revision>
  <dcterms:created xsi:type="dcterms:W3CDTF">2006-08-16T00:00:00Z</dcterms:created>
  <dcterms:modified xsi:type="dcterms:W3CDTF">2025-05-18T15:45:48Z</dcterms:modified>
  <dc:identifier>DAGnTBM46ak</dc:identifier>
</cp:coreProperties>
</file>